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sldIdLst>
    <p:sldId id="272" r:id="rId5"/>
    <p:sldId id="256"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4" r:id="rId21"/>
    <p:sldId id="273"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9" r:id="rId36"/>
    <p:sldId id="290" r:id="rId37"/>
    <p:sldId id="291" r:id="rId38"/>
    <p:sldId id="292"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40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ECC6BEF8-1DEA-4216-B1D5-A912D425036F}" type="datetimeFigureOut">
              <a:rPr lang="en-US" smtClean="0"/>
              <a:t>2/6/2020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25933043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C6BEF8-1DEA-4216-B1D5-A912D425036F}" type="datetimeFigureOut">
              <a:rPr lang="en-US" smtClean="0"/>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222986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ECC6BEF8-1DEA-4216-B1D5-A912D425036F}" type="datetimeFigureOut">
              <a:rPr lang="en-US" smtClean="0"/>
              <a:t>2/6/2020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4227017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C6BEF8-1DEA-4216-B1D5-A912D425036F}" type="datetimeFigureOut">
              <a:rPr lang="en-US" smtClean="0"/>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25346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ECC6BEF8-1DEA-4216-B1D5-A912D425036F}" type="datetimeFigureOut">
              <a:rPr lang="en-US" smtClean="0"/>
              <a:t>2/6/2020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318242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ECC6BEF8-1DEA-4216-B1D5-A912D425036F}" type="datetimeFigureOut">
              <a:rPr lang="en-US" smtClean="0"/>
              <a:t>2/6/2020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2745063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ECC6BEF8-1DEA-4216-B1D5-A912D425036F}" type="datetimeFigureOut">
              <a:rPr lang="en-US" smtClean="0"/>
              <a:t>2/6/2020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3421320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C6BEF8-1DEA-4216-B1D5-A912D425036F}" type="datetimeFigureOut">
              <a:rPr lang="en-US" smtClean="0"/>
              <a:t>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3788409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ECC6BEF8-1DEA-4216-B1D5-A912D425036F}" type="datetimeFigureOut">
              <a:rPr lang="en-US" smtClean="0"/>
              <a:t>2/6/2020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339160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C6BEF8-1DEA-4216-B1D5-A912D425036F}" type="datetimeFigureOut">
              <a:rPr lang="en-US" smtClean="0"/>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3301645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ECC6BEF8-1DEA-4216-B1D5-A912D425036F}" type="datetimeFigureOut">
              <a:rPr lang="en-US" smtClean="0"/>
              <a:t>2/6/2020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737E6F1A-B43B-4657-BA2A-C87086E63BAC}" type="slidenum">
              <a:rPr lang="en-US" smtClean="0"/>
              <a:t>‹#›</a:t>
            </a:fld>
            <a:endParaRPr lang="en-US" dirty="0"/>
          </a:p>
        </p:txBody>
      </p:sp>
    </p:spTree>
    <p:extLst>
      <p:ext uri="{BB962C8B-B14F-4D97-AF65-F5344CB8AC3E}">
        <p14:creationId xmlns:p14="http://schemas.microsoft.com/office/powerpoint/2010/main" val="2266929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ECC6BEF8-1DEA-4216-B1D5-A912D425036F}" type="datetimeFigureOut">
              <a:rPr lang="en-US" smtClean="0"/>
              <a:t>2/6/2020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737E6F1A-B43B-4657-BA2A-C87086E63BAC}" type="slidenum">
              <a:rPr lang="en-US" smtClean="0"/>
              <a:t>‹#›</a:t>
            </a:fld>
            <a:endParaRPr lang="en-US" dirty="0"/>
          </a:p>
        </p:txBody>
      </p:sp>
    </p:spTree>
    <p:extLst>
      <p:ext uri="{BB962C8B-B14F-4D97-AF65-F5344CB8AC3E}">
        <p14:creationId xmlns:p14="http://schemas.microsoft.com/office/powerpoint/2010/main" val="86578542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b="1" dirty="0" smtClean="0"/>
              <a:t>Ch. 5 Law Test Review</a:t>
            </a:r>
            <a:endParaRPr lang="en-US" b="1" dirty="0"/>
          </a:p>
        </p:txBody>
      </p:sp>
      <p:pic>
        <p:nvPicPr>
          <p:cNvPr id="2" name="Picture 1"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73068" y="4791456"/>
            <a:ext cx="1052249" cy="1133856"/>
          </a:xfrm>
          <a:prstGeom prst="rect">
            <a:avLst/>
          </a:prstGeom>
        </p:spPr>
      </p:pic>
    </p:spTree>
    <p:extLst>
      <p:ext uri="{BB962C8B-B14F-4D97-AF65-F5344CB8AC3E}">
        <p14:creationId xmlns:p14="http://schemas.microsoft.com/office/powerpoint/2010/main" val="1517627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749" y="2157537"/>
            <a:ext cx="8679915"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9.	Each state has a minimum of ________ District Court(s</a:t>
            </a:r>
            <a:r>
              <a:rPr lang="en-US" altLang="en-US" dirty="0" smtClean="0">
                <a:latin typeface="Arial" panose="020B0604020202020204" pitchFamily="34" charset="0"/>
                <a:ea typeface="Times New Roman" panose="02020603050405020304" pitchFamily="18" charset="0"/>
              </a:rPr>
              <a:t>).</a:t>
            </a:r>
            <a:endParaRPr lang="en-US" dirty="0"/>
          </a:p>
        </p:txBody>
      </p:sp>
      <p:sp>
        <p:nvSpPr>
          <p:cNvPr id="3" name="Subtitle 2"/>
          <p:cNvSpPr>
            <a:spLocks noGrp="1"/>
          </p:cNvSpPr>
          <p:nvPr>
            <p:ph type="subTitle" idx="1"/>
          </p:nvPr>
        </p:nvSpPr>
        <p:spPr>
          <a:xfrm>
            <a:off x="-162869" y="3133005"/>
            <a:ext cx="8673427" cy="1322587"/>
          </a:xfrm>
        </p:spPr>
        <p:txBody>
          <a:bodyPr>
            <a:normAutofit/>
          </a:bodyPr>
          <a:lstStyle/>
          <a:p>
            <a:r>
              <a:rPr lang="en-US" sz="4800" dirty="0" smtClean="0"/>
              <a:t>1</a:t>
            </a:r>
            <a:endParaRPr lang="en-US" sz="4800"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3089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8607" y="2818830"/>
            <a:ext cx="8679915"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10.	The _______________ Court has both appellate </a:t>
            </a:r>
            <a:r>
              <a:rPr lang="en-US" altLang="en-US" dirty="0" smtClean="0">
                <a:latin typeface="Arial" panose="020B0604020202020204" pitchFamily="34" charset="0"/>
                <a:ea typeface="Times New Roman" panose="02020603050405020304" pitchFamily="18" charset="0"/>
              </a:rPr>
              <a:t/>
            </a:r>
            <a:br>
              <a:rPr lang="en-US" altLang="en-US" dirty="0" smtClean="0">
                <a:latin typeface="Arial" panose="020B0604020202020204" pitchFamily="34" charset="0"/>
                <a:ea typeface="Times New Roman" panose="02020603050405020304" pitchFamily="18" charset="0"/>
              </a:rPr>
            </a:br>
            <a:r>
              <a:rPr lang="en-US" altLang="en-US" dirty="0" smtClean="0">
                <a:latin typeface="Arial" panose="020B0604020202020204" pitchFamily="34" charset="0"/>
                <a:ea typeface="Times New Roman" panose="02020603050405020304" pitchFamily="18" charset="0"/>
              </a:rPr>
              <a:t>and </a:t>
            </a:r>
            <a:r>
              <a:rPr lang="en-US" altLang="en-US" dirty="0">
                <a:latin typeface="Arial" panose="020B0604020202020204" pitchFamily="34" charset="0"/>
                <a:ea typeface="Times New Roman" panose="02020603050405020304" pitchFamily="18" charset="0"/>
              </a:rPr>
              <a:t>original jurisdiction.</a:t>
            </a:r>
            <a:r>
              <a:rPr kumimoji="0" lang="en-US" altLang="en-US" sz="4000" b="0" i="0" u="none" strike="noStrike" cap="none" normalizeH="0" baseline="0" dirty="0" smtClean="0">
                <a:ln>
                  <a:noFill/>
                </a:ln>
                <a:solidFill>
                  <a:schemeClr val="tx1"/>
                </a:solidFill>
                <a:effectLst/>
                <a:latin typeface="Arial" panose="020B0604020202020204" pitchFamily="34" charset="0"/>
              </a:rPr>
              <a:t/>
            </a:r>
            <a:br>
              <a:rPr kumimoji="0" lang="en-US" altLang="en-US" sz="4000" b="0" i="0" u="none" strike="noStrike" cap="none" normalizeH="0" baseline="0" dirty="0" smtClean="0">
                <a:ln>
                  <a:noFill/>
                </a:ln>
                <a:solidFill>
                  <a:schemeClr val="tx1"/>
                </a:solidFill>
                <a:effectLst/>
                <a:latin typeface="Arial" panose="020B0604020202020204" pitchFamily="34" charset="0"/>
              </a:rPr>
            </a:br>
            <a:endParaRPr lang="en-US" dirty="0"/>
          </a:p>
        </p:txBody>
      </p:sp>
      <p:sp>
        <p:nvSpPr>
          <p:cNvPr id="3" name="Subtitle 2"/>
          <p:cNvSpPr>
            <a:spLocks noGrp="1"/>
          </p:cNvSpPr>
          <p:nvPr>
            <p:ph type="subTitle" idx="1"/>
          </p:nvPr>
        </p:nvSpPr>
        <p:spPr>
          <a:xfrm>
            <a:off x="2412379" y="2021482"/>
            <a:ext cx="8673427" cy="1322587"/>
          </a:xfrm>
        </p:spPr>
        <p:txBody>
          <a:bodyPr>
            <a:normAutofit/>
          </a:bodyPr>
          <a:lstStyle/>
          <a:p>
            <a:r>
              <a:rPr lang="en-US" sz="4400" dirty="0" smtClean="0"/>
              <a:t>supreme</a:t>
            </a:r>
            <a:endParaRPr lang="en-US" sz="2400"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135910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749" y="1916884"/>
            <a:ext cx="8679915"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11.	Most Court of Appeals Cases have _______ Judges</a:t>
            </a:r>
            <a:r>
              <a:rPr lang="en-US" altLang="en-US" dirty="0" smtClean="0">
                <a:latin typeface="Arial" panose="020B0604020202020204" pitchFamily="34" charset="0"/>
                <a:ea typeface="Times New Roman" panose="02020603050405020304" pitchFamily="18" charset="0"/>
              </a:rPr>
              <a:t>.</a:t>
            </a:r>
            <a:endParaRPr lang="en-US" dirty="0"/>
          </a:p>
        </p:txBody>
      </p:sp>
      <p:sp>
        <p:nvSpPr>
          <p:cNvPr id="3" name="Subtitle 2"/>
          <p:cNvSpPr>
            <a:spLocks noGrp="1"/>
          </p:cNvSpPr>
          <p:nvPr>
            <p:ph type="subTitle" idx="1"/>
          </p:nvPr>
        </p:nvSpPr>
        <p:spPr>
          <a:xfrm>
            <a:off x="2179114" y="2920344"/>
            <a:ext cx="8673427" cy="1322587"/>
          </a:xfrm>
        </p:spPr>
        <p:txBody>
          <a:bodyPr>
            <a:normAutofit/>
          </a:bodyPr>
          <a:lstStyle/>
          <a:p>
            <a:r>
              <a:rPr lang="en-US" sz="4800" dirty="0" smtClean="0"/>
              <a:t>3</a:t>
            </a:r>
            <a:endParaRPr lang="en-US" sz="4800"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588875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749" y="2700655"/>
            <a:ext cx="8679915"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12.	</a:t>
            </a:r>
            <a:r>
              <a:rPr lang="en-US" altLang="en-US" dirty="0" smtClean="0">
                <a:latin typeface="Arial" panose="020B0604020202020204" pitchFamily="34" charset="0"/>
                <a:ea typeface="Times New Roman" panose="02020603050405020304" pitchFamily="18" charset="0"/>
              </a:rPr>
              <a:t>___________ </a:t>
            </a:r>
            <a:r>
              <a:rPr lang="en-US" altLang="en-US" dirty="0">
                <a:latin typeface="Arial" panose="020B0604020202020204" pitchFamily="34" charset="0"/>
                <a:ea typeface="Times New Roman" panose="02020603050405020304" pitchFamily="18" charset="0"/>
              </a:rPr>
              <a:t>US Courts only have jurisdiction in specialized kinds of cases.</a:t>
            </a:r>
            <a:r>
              <a:rPr kumimoji="0" lang="en-US" altLang="en-US" sz="4000" b="0" i="0" u="none" strike="noStrike" cap="none" normalizeH="0" baseline="0" dirty="0" smtClean="0">
                <a:ln>
                  <a:noFill/>
                </a:ln>
                <a:solidFill>
                  <a:schemeClr val="tx1"/>
                </a:solidFill>
                <a:effectLst/>
                <a:latin typeface="Arial" panose="020B0604020202020204" pitchFamily="34" charset="0"/>
              </a:rPr>
              <a:t/>
            </a:r>
            <a:br>
              <a:rPr kumimoji="0" lang="en-US" altLang="en-US" sz="4000" b="0" i="0" u="none" strike="noStrike" cap="none" normalizeH="0" baseline="0" dirty="0" smtClean="0">
                <a:ln>
                  <a:noFill/>
                </a:ln>
                <a:solidFill>
                  <a:schemeClr val="tx1"/>
                </a:solidFill>
                <a:effectLst/>
                <a:latin typeface="Arial" panose="020B0604020202020204" pitchFamily="34" charset="0"/>
              </a:rPr>
            </a:br>
            <a:endParaRPr lang="en-US" dirty="0"/>
          </a:p>
        </p:txBody>
      </p:sp>
      <p:sp>
        <p:nvSpPr>
          <p:cNvPr id="5" name="Subtitle 4"/>
          <p:cNvSpPr>
            <a:spLocks noGrp="1"/>
          </p:cNvSpPr>
          <p:nvPr>
            <p:ph type="subTitle" idx="1"/>
          </p:nvPr>
        </p:nvSpPr>
        <p:spPr>
          <a:xfrm>
            <a:off x="798184" y="1918058"/>
            <a:ext cx="8673427" cy="1322587"/>
          </a:xfrm>
        </p:spPr>
        <p:txBody>
          <a:bodyPr>
            <a:normAutofit/>
          </a:bodyPr>
          <a:lstStyle/>
          <a:p>
            <a:r>
              <a:rPr lang="en-US" sz="4400" dirty="0" smtClean="0"/>
              <a:t>special</a:t>
            </a:r>
            <a:endParaRPr lang="en-US" sz="4400"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19503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3211" y="2818830"/>
            <a:ext cx="8679915"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13.	District Courts have </a:t>
            </a:r>
            <a:r>
              <a:rPr lang="en-US" altLang="en-US" dirty="0" smtClean="0">
                <a:latin typeface="Arial" panose="020B0604020202020204" pitchFamily="34" charset="0"/>
                <a:ea typeface="Times New Roman" panose="02020603050405020304" pitchFamily="18" charset="0"/>
              </a:rPr>
              <a:t>____________  jurisdiction</a:t>
            </a:r>
            <a:r>
              <a:rPr lang="en-US" altLang="en-US" dirty="0">
                <a:latin typeface="Arial" panose="020B0604020202020204" pitchFamily="34" charset="0"/>
                <a:ea typeface="Times New Roman" panose="02020603050405020304" pitchFamily="18" charset="0"/>
              </a:rPr>
              <a:t>.</a:t>
            </a:r>
            <a:r>
              <a:rPr kumimoji="0" lang="en-US" altLang="en-US" sz="4000" b="0" i="0" u="none" strike="noStrike" cap="none" normalizeH="0" baseline="0" dirty="0" smtClean="0">
                <a:ln>
                  <a:noFill/>
                </a:ln>
                <a:solidFill>
                  <a:schemeClr val="tx1"/>
                </a:solidFill>
                <a:effectLst/>
                <a:latin typeface="Arial" panose="020B0604020202020204" pitchFamily="34" charset="0"/>
              </a:rPr>
              <a:t/>
            </a:r>
            <a:br>
              <a:rPr kumimoji="0" lang="en-US" altLang="en-US" sz="4000" b="0" i="0" u="none" strike="noStrike" cap="none" normalizeH="0" baseline="0" dirty="0" smtClean="0">
                <a:ln>
                  <a:noFill/>
                </a:ln>
                <a:solidFill>
                  <a:schemeClr val="tx1"/>
                </a:solidFill>
                <a:effectLst/>
                <a:latin typeface="Arial" panose="020B0604020202020204" pitchFamily="34" charset="0"/>
              </a:rPr>
            </a:br>
            <a:endParaRPr lang="en-US" dirty="0"/>
          </a:p>
        </p:txBody>
      </p:sp>
      <p:sp>
        <p:nvSpPr>
          <p:cNvPr id="3" name="Subtitle 2"/>
          <p:cNvSpPr>
            <a:spLocks noGrp="1"/>
          </p:cNvSpPr>
          <p:nvPr>
            <p:ph type="subTitle" idx="1"/>
          </p:nvPr>
        </p:nvSpPr>
        <p:spPr>
          <a:xfrm>
            <a:off x="368975" y="3244972"/>
            <a:ext cx="8673427" cy="1322587"/>
          </a:xfrm>
        </p:spPr>
        <p:txBody>
          <a:bodyPr/>
          <a:lstStyle/>
          <a:p>
            <a:r>
              <a:rPr lang="en-US" sz="4000" dirty="0" smtClean="0"/>
              <a:t>original</a:t>
            </a:r>
            <a:endParaRPr lang="en-US"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1624114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9237" y="2495382"/>
            <a:ext cx="8679915" cy="1748729"/>
          </a:xfrm>
        </p:spPr>
        <p:txBody>
          <a:bodyPr>
            <a:noAutofit/>
          </a:bodyPr>
          <a:lstStyle/>
          <a:p>
            <a:pPr lvl="0" indent="457200" eaLnBrk="0" fontAlgn="base" hangingPunct="0">
              <a:lnSpc>
                <a:spcPct val="100000"/>
              </a:lnSpc>
              <a:spcAft>
                <a:spcPct val="0"/>
              </a:spcAft>
            </a:pPr>
            <a:r>
              <a:rPr lang="en-US" altLang="en-US" sz="3600" dirty="0">
                <a:latin typeface="Arial" panose="020B0604020202020204" pitchFamily="34" charset="0"/>
                <a:ea typeface="Times New Roman" panose="02020603050405020304" pitchFamily="18" charset="0"/>
              </a:rPr>
              <a:t>14/15	Only questions of _________ can be raised, not questions of _________ under the Court </a:t>
            </a:r>
            <a:r>
              <a:rPr lang="en-US" altLang="en-US" sz="3600" dirty="0" smtClean="0">
                <a:latin typeface="Arial" panose="020B0604020202020204" pitchFamily="34" charset="0"/>
                <a:ea typeface="Times New Roman" panose="02020603050405020304" pitchFamily="18" charset="0"/>
              </a:rPr>
              <a:t>of </a:t>
            </a:r>
            <a:r>
              <a:rPr lang="en-US" altLang="en-US" sz="3600" dirty="0">
                <a:latin typeface="Arial" panose="020B0604020202020204" pitchFamily="34" charset="0"/>
                <a:ea typeface="Times New Roman" panose="02020603050405020304" pitchFamily="18" charset="0"/>
              </a:rPr>
              <a:t>Appeals.</a:t>
            </a:r>
            <a:r>
              <a:rPr kumimoji="0" lang="en-US" altLang="en-US" sz="2000" b="0" i="0" u="none" strike="noStrike" cap="none" normalizeH="0" baseline="0" dirty="0" smtClean="0">
                <a:ln>
                  <a:noFill/>
                </a:ln>
                <a:solidFill>
                  <a:schemeClr val="tx1"/>
                </a:solidFill>
                <a:effectLst/>
                <a:latin typeface="Arial" panose="020B0604020202020204" pitchFamily="34" charset="0"/>
              </a:rPr>
              <a:t/>
            </a:r>
            <a:br>
              <a:rPr kumimoji="0" lang="en-US" altLang="en-US" sz="2000" b="0" i="0" u="none" strike="noStrike" cap="none" normalizeH="0" baseline="0" dirty="0" smtClean="0">
                <a:ln>
                  <a:noFill/>
                </a:ln>
                <a:solidFill>
                  <a:schemeClr val="tx1"/>
                </a:solidFill>
                <a:effectLst/>
                <a:latin typeface="Arial" panose="020B0604020202020204" pitchFamily="34" charset="0"/>
              </a:rPr>
            </a:br>
            <a:endParaRPr lang="en-US" sz="3600" dirty="0"/>
          </a:p>
        </p:txBody>
      </p:sp>
      <p:sp>
        <p:nvSpPr>
          <p:cNvPr id="3" name="Subtitle 2"/>
          <p:cNvSpPr>
            <a:spLocks noGrp="1"/>
          </p:cNvSpPr>
          <p:nvPr>
            <p:ph type="subTitle" idx="1"/>
          </p:nvPr>
        </p:nvSpPr>
        <p:spPr>
          <a:xfrm>
            <a:off x="4026576" y="2047159"/>
            <a:ext cx="8673427" cy="1322587"/>
          </a:xfrm>
        </p:spPr>
        <p:txBody>
          <a:bodyPr>
            <a:noAutofit/>
          </a:bodyPr>
          <a:lstStyle/>
          <a:p>
            <a:r>
              <a:rPr lang="en-US" sz="3200" dirty="0" smtClean="0"/>
              <a:t>Law</a:t>
            </a:r>
          </a:p>
          <a:p>
            <a:r>
              <a:rPr lang="en-US" sz="3200" dirty="0" smtClean="0"/>
              <a:t>Fact</a:t>
            </a:r>
          </a:p>
          <a:p>
            <a:endParaRPr lang="en-US" sz="3200"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778196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7298" t="21405" r="28387" b="10770"/>
          <a:stretch/>
        </p:blipFill>
        <p:spPr>
          <a:xfrm>
            <a:off x="2368108" y="-52252"/>
            <a:ext cx="7091265" cy="6783355"/>
          </a:xfrm>
          <a:prstGeom prst="rect">
            <a:avLst/>
          </a:prstGeom>
        </p:spPr>
      </p:pic>
      <p:sp>
        <p:nvSpPr>
          <p:cNvPr id="2" name="TextBox 1"/>
          <p:cNvSpPr txBox="1"/>
          <p:nvPr/>
        </p:nvSpPr>
        <p:spPr>
          <a:xfrm>
            <a:off x="7667897" y="783771"/>
            <a:ext cx="1240972" cy="923330"/>
          </a:xfrm>
          <a:prstGeom prst="rect">
            <a:avLst/>
          </a:prstGeom>
          <a:noFill/>
        </p:spPr>
        <p:txBody>
          <a:bodyPr wrap="square" rtlCol="0">
            <a:spAutoFit/>
          </a:bodyPr>
          <a:lstStyle/>
          <a:p>
            <a:r>
              <a:rPr lang="en-US" dirty="0" smtClean="0"/>
              <a:t>State Supreme Court</a:t>
            </a:r>
            <a:endParaRPr lang="en-US" dirty="0"/>
          </a:p>
        </p:txBody>
      </p:sp>
      <p:sp>
        <p:nvSpPr>
          <p:cNvPr id="5" name="TextBox 4"/>
          <p:cNvSpPr txBox="1"/>
          <p:nvPr/>
        </p:nvSpPr>
        <p:spPr>
          <a:xfrm>
            <a:off x="7667897" y="1958700"/>
            <a:ext cx="1240972" cy="646331"/>
          </a:xfrm>
          <a:prstGeom prst="rect">
            <a:avLst/>
          </a:prstGeom>
          <a:noFill/>
        </p:spPr>
        <p:txBody>
          <a:bodyPr wrap="square" rtlCol="0">
            <a:spAutoFit/>
          </a:bodyPr>
          <a:lstStyle/>
          <a:p>
            <a:r>
              <a:rPr lang="en-US" dirty="0" smtClean="0"/>
              <a:t>Appellate Court</a:t>
            </a:r>
            <a:endParaRPr lang="en-US" dirty="0"/>
          </a:p>
        </p:txBody>
      </p:sp>
      <p:sp>
        <p:nvSpPr>
          <p:cNvPr id="6" name="TextBox 5"/>
          <p:cNvSpPr txBox="1"/>
          <p:nvPr/>
        </p:nvSpPr>
        <p:spPr>
          <a:xfrm>
            <a:off x="7667897" y="3052353"/>
            <a:ext cx="1240972" cy="923330"/>
          </a:xfrm>
          <a:prstGeom prst="rect">
            <a:avLst/>
          </a:prstGeom>
          <a:noFill/>
        </p:spPr>
        <p:txBody>
          <a:bodyPr wrap="square" rtlCol="0">
            <a:spAutoFit/>
          </a:bodyPr>
          <a:lstStyle/>
          <a:p>
            <a:r>
              <a:rPr lang="en-US" dirty="0" smtClean="0"/>
              <a:t>General Trial Court</a:t>
            </a:r>
            <a:endParaRPr lang="en-US" dirty="0"/>
          </a:p>
        </p:txBody>
      </p:sp>
      <p:sp>
        <p:nvSpPr>
          <p:cNvPr id="7" name="TextBox 6"/>
          <p:cNvSpPr txBox="1"/>
          <p:nvPr/>
        </p:nvSpPr>
        <p:spPr>
          <a:xfrm>
            <a:off x="7667897" y="4160207"/>
            <a:ext cx="1240972" cy="923330"/>
          </a:xfrm>
          <a:prstGeom prst="rect">
            <a:avLst/>
          </a:prstGeom>
          <a:noFill/>
        </p:spPr>
        <p:txBody>
          <a:bodyPr wrap="square" rtlCol="0">
            <a:spAutoFit/>
          </a:bodyPr>
          <a:lstStyle/>
          <a:p>
            <a:r>
              <a:rPr lang="en-US" dirty="0" smtClean="0"/>
              <a:t>Lower Trial Court</a:t>
            </a:r>
            <a:endParaRPr lang="en-US" dirty="0"/>
          </a:p>
        </p:txBody>
      </p:sp>
      <p:sp>
        <p:nvSpPr>
          <p:cNvPr id="8" name="TextBox 7"/>
          <p:cNvSpPr txBox="1"/>
          <p:nvPr/>
        </p:nvSpPr>
        <p:spPr>
          <a:xfrm>
            <a:off x="5442857" y="139337"/>
            <a:ext cx="1240972" cy="923330"/>
          </a:xfrm>
          <a:prstGeom prst="rect">
            <a:avLst/>
          </a:prstGeom>
          <a:noFill/>
        </p:spPr>
        <p:txBody>
          <a:bodyPr wrap="square" rtlCol="0">
            <a:spAutoFit/>
          </a:bodyPr>
          <a:lstStyle/>
          <a:p>
            <a:r>
              <a:rPr lang="en-US" dirty="0" smtClean="0"/>
              <a:t>US Supreme Court</a:t>
            </a:r>
            <a:endParaRPr lang="en-US" dirty="0"/>
          </a:p>
        </p:txBody>
      </p:sp>
      <p:sp>
        <p:nvSpPr>
          <p:cNvPr id="9" name="TextBox 8"/>
          <p:cNvSpPr txBox="1"/>
          <p:nvPr/>
        </p:nvSpPr>
        <p:spPr>
          <a:xfrm>
            <a:off x="5338352" y="1781011"/>
            <a:ext cx="1661473" cy="923330"/>
          </a:xfrm>
          <a:prstGeom prst="rect">
            <a:avLst/>
          </a:prstGeom>
          <a:noFill/>
        </p:spPr>
        <p:txBody>
          <a:bodyPr wrap="square" rtlCol="0">
            <a:spAutoFit/>
          </a:bodyPr>
          <a:lstStyle/>
          <a:p>
            <a:r>
              <a:rPr lang="en-US" dirty="0" smtClean="0"/>
              <a:t>Intermediate Appellate Court</a:t>
            </a:r>
            <a:endParaRPr lang="en-US" dirty="0"/>
          </a:p>
        </p:txBody>
      </p:sp>
      <p:sp>
        <p:nvSpPr>
          <p:cNvPr id="10" name="TextBox 9"/>
          <p:cNvSpPr txBox="1"/>
          <p:nvPr/>
        </p:nvSpPr>
        <p:spPr>
          <a:xfrm>
            <a:off x="5548602" y="3065416"/>
            <a:ext cx="1240972" cy="923330"/>
          </a:xfrm>
          <a:prstGeom prst="rect">
            <a:avLst/>
          </a:prstGeom>
          <a:noFill/>
        </p:spPr>
        <p:txBody>
          <a:bodyPr wrap="square" rtlCol="0">
            <a:spAutoFit/>
          </a:bodyPr>
          <a:lstStyle/>
          <a:p>
            <a:r>
              <a:rPr lang="en-US" dirty="0" smtClean="0"/>
              <a:t>US District Court</a:t>
            </a:r>
            <a:endParaRPr lang="en-US" dirty="0"/>
          </a:p>
        </p:txBody>
      </p:sp>
      <p:sp>
        <p:nvSpPr>
          <p:cNvPr id="11" name="TextBox 10"/>
          <p:cNvSpPr txBox="1"/>
          <p:nvPr/>
        </p:nvSpPr>
        <p:spPr>
          <a:xfrm>
            <a:off x="2876940" y="279568"/>
            <a:ext cx="2565917" cy="369332"/>
          </a:xfrm>
          <a:prstGeom prst="rect">
            <a:avLst/>
          </a:prstGeom>
          <a:noFill/>
        </p:spPr>
        <p:txBody>
          <a:bodyPr wrap="square" rtlCol="0">
            <a:spAutoFit/>
          </a:bodyPr>
          <a:lstStyle/>
          <a:p>
            <a:r>
              <a:rPr lang="en-US" dirty="0" smtClean="0"/>
              <a:t>Special US Courts</a:t>
            </a:r>
            <a:endParaRPr lang="en-US" dirty="0"/>
          </a:p>
        </p:txBody>
      </p:sp>
      <p:sp>
        <p:nvSpPr>
          <p:cNvPr id="12" name="TextBox 11"/>
          <p:cNvSpPr txBox="1"/>
          <p:nvPr/>
        </p:nvSpPr>
        <p:spPr>
          <a:xfrm>
            <a:off x="3241764" y="689092"/>
            <a:ext cx="1546083" cy="1200329"/>
          </a:xfrm>
          <a:prstGeom prst="rect">
            <a:avLst/>
          </a:prstGeom>
          <a:noFill/>
        </p:spPr>
        <p:txBody>
          <a:bodyPr wrap="square" rtlCol="0">
            <a:spAutoFit/>
          </a:bodyPr>
          <a:lstStyle/>
          <a:p>
            <a:r>
              <a:rPr lang="en-US" dirty="0" smtClean="0"/>
              <a:t>Court of Appeals for the Federal Circuit</a:t>
            </a:r>
            <a:endParaRPr lang="en-US" dirty="0"/>
          </a:p>
        </p:txBody>
      </p:sp>
      <p:sp>
        <p:nvSpPr>
          <p:cNvPr id="13" name="TextBox 12"/>
          <p:cNvSpPr txBox="1"/>
          <p:nvPr/>
        </p:nvSpPr>
        <p:spPr>
          <a:xfrm>
            <a:off x="3160586" y="2060243"/>
            <a:ext cx="1240972" cy="923330"/>
          </a:xfrm>
          <a:prstGeom prst="rect">
            <a:avLst/>
          </a:prstGeom>
          <a:noFill/>
        </p:spPr>
        <p:txBody>
          <a:bodyPr wrap="square" rtlCol="0">
            <a:spAutoFit/>
          </a:bodyPr>
          <a:lstStyle/>
          <a:p>
            <a:r>
              <a:rPr lang="en-US" dirty="0" smtClean="0"/>
              <a:t>US Claims Court</a:t>
            </a:r>
            <a:endParaRPr lang="en-US" dirty="0"/>
          </a:p>
        </p:txBody>
      </p:sp>
      <p:sp>
        <p:nvSpPr>
          <p:cNvPr id="14" name="TextBox 13"/>
          <p:cNvSpPr txBox="1"/>
          <p:nvPr/>
        </p:nvSpPr>
        <p:spPr>
          <a:xfrm>
            <a:off x="3106155" y="3061225"/>
            <a:ext cx="1603314" cy="923330"/>
          </a:xfrm>
          <a:prstGeom prst="rect">
            <a:avLst/>
          </a:prstGeom>
          <a:noFill/>
        </p:spPr>
        <p:txBody>
          <a:bodyPr wrap="square" rtlCol="0">
            <a:spAutoFit/>
          </a:bodyPr>
          <a:lstStyle/>
          <a:p>
            <a:r>
              <a:rPr lang="en-US" dirty="0" smtClean="0"/>
              <a:t>US Court of International Trade</a:t>
            </a:r>
            <a:endParaRPr lang="en-US" dirty="0"/>
          </a:p>
        </p:txBody>
      </p:sp>
      <p:sp>
        <p:nvSpPr>
          <p:cNvPr id="15" name="TextBox 14"/>
          <p:cNvSpPr txBox="1"/>
          <p:nvPr/>
        </p:nvSpPr>
        <p:spPr>
          <a:xfrm>
            <a:off x="3152191" y="3971492"/>
            <a:ext cx="1240972" cy="646331"/>
          </a:xfrm>
          <a:prstGeom prst="rect">
            <a:avLst/>
          </a:prstGeom>
          <a:noFill/>
        </p:spPr>
        <p:txBody>
          <a:bodyPr wrap="square" rtlCol="0">
            <a:spAutoFit/>
          </a:bodyPr>
          <a:lstStyle/>
          <a:p>
            <a:r>
              <a:rPr lang="en-US" dirty="0" smtClean="0"/>
              <a:t>US Tax Court</a:t>
            </a:r>
            <a:endParaRPr lang="en-US" dirty="0"/>
          </a:p>
        </p:txBody>
      </p:sp>
      <p:sp>
        <p:nvSpPr>
          <p:cNvPr id="16" name="TextBox 15"/>
          <p:cNvSpPr txBox="1"/>
          <p:nvPr/>
        </p:nvSpPr>
        <p:spPr>
          <a:xfrm>
            <a:off x="3152191" y="4975879"/>
            <a:ext cx="1635656" cy="646331"/>
          </a:xfrm>
          <a:prstGeom prst="rect">
            <a:avLst/>
          </a:prstGeom>
          <a:noFill/>
        </p:spPr>
        <p:txBody>
          <a:bodyPr wrap="square" rtlCol="0">
            <a:spAutoFit/>
          </a:bodyPr>
          <a:lstStyle/>
          <a:p>
            <a:r>
              <a:rPr lang="en-US" dirty="0" smtClean="0"/>
              <a:t>US Territorial Courts</a:t>
            </a:r>
            <a:endParaRPr lang="en-US" dirty="0"/>
          </a:p>
        </p:txBody>
      </p:sp>
      <p:sp>
        <p:nvSpPr>
          <p:cNvPr id="17" name="TextBox 16"/>
          <p:cNvSpPr txBox="1"/>
          <p:nvPr/>
        </p:nvSpPr>
        <p:spPr>
          <a:xfrm>
            <a:off x="3101800" y="5899716"/>
            <a:ext cx="1607669" cy="923330"/>
          </a:xfrm>
          <a:prstGeom prst="rect">
            <a:avLst/>
          </a:prstGeom>
          <a:noFill/>
        </p:spPr>
        <p:txBody>
          <a:bodyPr wrap="square" rtlCol="0">
            <a:spAutoFit/>
          </a:bodyPr>
          <a:lstStyle/>
          <a:p>
            <a:r>
              <a:rPr lang="en-US" dirty="0" smtClean="0"/>
              <a:t>US Court of Military Appeals</a:t>
            </a:r>
            <a:endParaRPr lang="en-US" dirty="0"/>
          </a:p>
        </p:txBody>
      </p:sp>
      <p:pic>
        <p:nvPicPr>
          <p:cNvPr id="18" name="Picture 17" descr="Justice still lives. It’s found a new home – in Europe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9385" y="2704341"/>
            <a:ext cx="1052249" cy="1133856"/>
          </a:xfrm>
          <a:prstGeom prst="rect">
            <a:avLst/>
          </a:prstGeom>
        </p:spPr>
      </p:pic>
    </p:spTree>
    <p:extLst>
      <p:ext uri="{BB962C8B-B14F-4D97-AF65-F5344CB8AC3E}">
        <p14:creationId xmlns:p14="http://schemas.microsoft.com/office/powerpoint/2010/main" val="82165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1" presetClass="entr" presetSubtype="1"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P spid="9" grpId="0"/>
      <p:bldP spid="10" grpId="0"/>
      <p:bldP spid="11" grpId="0"/>
      <p:bldP spid="12" grpId="0"/>
      <p:bldP spid="13" grpId="0"/>
      <p:bldP spid="14" grpId="0"/>
      <p:bldP spid="15" grpId="0"/>
      <p:bldP spid="16" grpId="0"/>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Intermediate courts are </a:t>
            </a:r>
            <a:br>
              <a:rPr lang="en-US" dirty="0" smtClean="0"/>
            </a:br>
            <a:r>
              <a:rPr lang="en-US" dirty="0" smtClean="0"/>
              <a:t>also called</a:t>
            </a:r>
            <a:endParaRPr lang="en-US" dirty="0"/>
          </a:p>
        </p:txBody>
      </p:sp>
      <p:sp>
        <p:nvSpPr>
          <p:cNvPr id="5" name="Subtitle 4"/>
          <p:cNvSpPr>
            <a:spLocks noGrp="1"/>
          </p:cNvSpPr>
          <p:nvPr>
            <p:ph type="subTitle" idx="1"/>
          </p:nvPr>
        </p:nvSpPr>
        <p:spPr/>
        <p:txBody>
          <a:bodyPr/>
          <a:lstStyle/>
          <a:p>
            <a:r>
              <a:rPr lang="en-US" dirty="0" smtClean="0"/>
              <a:t>Appellate Courts</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160751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748" y="2702521"/>
            <a:ext cx="8679915" cy="1748729"/>
          </a:xfrm>
        </p:spPr>
        <p:txBody>
          <a:bodyPr>
            <a:normAutofit fontScale="90000"/>
          </a:bodyPr>
          <a:lstStyle/>
          <a:p>
            <a:r>
              <a:rPr lang="en-US" dirty="0" smtClean="0"/>
              <a:t>Actions involving more than $50,000 between citizens of different states are known as _______________________ cases.</a:t>
            </a:r>
            <a:endParaRPr lang="en-US" dirty="0"/>
          </a:p>
        </p:txBody>
      </p:sp>
      <p:sp>
        <p:nvSpPr>
          <p:cNvPr id="5" name="Subtitle 4"/>
          <p:cNvSpPr>
            <a:spLocks noGrp="1"/>
          </p:cNvSpPr>
          <p:nvPr>
            <p:ph type="subTitle" idx="1"/>
          </p:nvPr>
        </p:nvSpPr>
        <p:spPr>
          <a:xfrm>
            <a:off x="962402" y="3698516"/>
            <a:ext cx="8673427" cy="1322587"/>
          </a:xfrm>
        </p:spPr>
        <p:txBody>
          <a:bodyPr/>
          <a:lstStyle/>
          <a:p>
            <a:r>
              <a:rPr lang="en-US" dirty="0" smtClean="0"/>
              <a:t>diversity of citizenship </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4189283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Courts that hear cases concerning young people are ________ courts.</a:t>
            </a:r>
            <a:endParaRPr lang="en-US" dirty="0"/>
          </a:p>
        </p:txBody>
      </p:sp>
      <p:sp>
        <p:nvSpPr>
          <p:cNvPr id="5" name="Subtitle 4"/>
          <p:cNvSpPr>
            <a:spLocks noGrp="1"/>
          </p:cNvSpPr>
          <p:nvPr>
            <p:ph type="subTitle" idx="1"/>
          </p:nvPr>
        </p:nvSpPr>
        <p:spPr>
          <a:xfrm>
            <a:off x="3000208" y="3162939"/>
            <a:ext cx="8673427" cy="1322587"/>
          </a:xfrm>
        </p:spPr>
        <p:txBody>
          <a:bodyPr/>
          <a:lstStyle/>
          <a:p>
            <a:r>
              <a:rPr lang="en-US" dirty="0" smtClean="0"/>
              <a:t>juvenile</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68568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4530" y="4017172"/>
            <a:ext cx="9138819" cy="1515533"/>
          </a:xfrm>
        </p:spPr>
        <p:txBody>
          <a:bodyPr>
            <a:noAutofit/>
          </a:bodyPr>
          <a:lstStyle/>
          <a:p>
            <a:pPr lvl="0" indent="457200" eaLnBrk="0" fontAlgn="base" hangingPunct="0">
              <a:lnSpc>
                <a:spcPct val="100000"/>
              </a:lnSpc>
              <a:spcAft>
                <a:spcPct val="0"/>
              </a:spcAft>
            </a:pPr>
            <a:r>
              <a:rPr lang="en-US" altLang="en-US" sz="4400" dirty="0" smtClean="0">
                <a:latin typeface="Arial" panose="020B0604020202020204" pitchFamily="34" charset="0"/>
                <a:ea typeface="Times New Roman" panose="02020603050405020304" pitchFamily="18" charset="0"/>
              </a:rPr>
              <a:t>1.  Jurisdiction </a:t>
            </a:r>
            <a:r>
              <a:rPr lang="en-US" altLang="en-US" sz="4400" dirty="0">
                <a:latin typeface="Arial" panose="020B0604020202020204" pitchFamily="34" charset="0"/>
                <a:ea typeface="Times New Roman" panose="02020603050405020304" pitchFamily="18" charset="0"/>
              </a:rPr>
              <a:t>is the power and </a:t>
            </a:r>
            <a:r>
              <a:rPr lang="en-US" altLang="en-US" sz="4400" dirty="0" smtClean="0">
                <a:latin typeface="Arial" panose="020B0604020202020204" pitchFamily="34" charset="0"/>
                <a:ea typeface="Times New Roman" panose="02020603050405020304" pitchFamily="18" charset="0"/>
              </a:rPr>
              <a:t/>
            </a:r>
            <a:br>
              <a:rPr lang="en-US" altLang="en-US" sz="4400" dirty="0" smtClean="0">
                <a:latin typeface="Arial" panose="020B0604020202020204" pitchFamily="34" charset="0"/>
                <a:ea typeface="Times New Roman" panose="02020603050405020304" pitchFamily="18" charset="0"/>
              </a:rPr>
            </a:br>
            <a:r>
              <a:rPr lang="en-US" altLang="en-US" sz="4400" dirty="0" smtClean="0">
                <a:latin typeface="Arial" panose="020B0604020202020204" pitchFamily="34" charset="0"/>
                <a:ea typeface="Times New Roman" panose="02020603050405020304" pitchFamily="18" charset="0"/>
              </a:rPr>
              <a:t>__________ </a:t>
            </a:r>
            <a:r>
              <a:rPr lang="en-US" altLang="en-US" sz="4400" dirty="0">
                <a:latin typeface="Arial" panose="020B0604020202020204" pitchFamily="34" charset="0"/>
                <a:ea typeface="Times New Roman" panose="02020603050405020304" pitchFamily="18" charset="0"/>
              </a:rPr>
              <a:t>given to a court </a:t>
            </a:r>
            <a:r>
              <a:rPr lang="en-US" altLang="en-US" sz="4400" dirty="0" smtClean="0">
                <a:latin typeface="Arial" panose="020B0604020202020204" pitchFamily="34" charset="0"/>
                <a:ea typeface="Times New Roman" panose="02020603050405020304" pitchFamily="18" charset="0"/>
              </a:rPr>
              <a:t/>
            </a:r>
            <a:br>
              <a:rPr lang="en-US" altLang="en-US" sz="4400" dirty="0" smtClean="0">
                <a:latin typeface="Arial" panose="020B0604020202020204" pitchFamily="34" charset="0"/>
                <a:ea typeface="Times New Roman" panose="02020603050405020304" pitchFamily="18" charset="0"/>
              </a:rPr>
            </a:br>
            <a:r>
              <a:rPr lang="en-US" altLang="en-US" sz="4400" dirty="0" smtClean="0">
                <a:latin typeface="Arial" panose="020B0604020202020204" pitchFamily="34" charset="0"/>
                <a:ea typeface="Times New Roman" panose="02020603050405020304" pitchFamily="18" charset="0"/>
              </a:rPr>
              <a:t>to hear </a:t>
            </a:r>
            <a:r>
              <a:rPr lang="en-US" altLang="en-US" sz="4400" dirty="0">
                <a:latin typeface="Arial" panose="020B0604020202020204" pitchFamily="34" charset="0"/>
                <a:ea typeface="Times New Roman" panose="02020603050405020304" pitchFamily="18" charset="0"/>
              </a:rPr>
              <a:t>a case and </a:t>
            </a:r>
            <a:r>
              <a:rPr lang="en-US" altLang="en-US" sz="4400" dirty="0" smtClean="0">
                <a:latin typeface="Arial" panose="020B0604020202020204" pitchFamily="34" charset="0"/>
                <a:ea typeface="Times New Roman" panose="02020603050405020304" pitchFamily="18" charset="0"/>
              </a:rPr>
              <a:t/>
            </a:r>
            <a:br>
              <a:rPr lang="en-US" altLang="en-US" sz="4400" dirty="0" smtClean="0">
                <a:latin typeface="Arial" panose="020B0604020202020204" pitchFamily="34" charset="0"/>
                <a:ea typeface="Times New Roman" panose="02020603050405020304" pitchFamily="18" charset="0"/>
              </a:rPr>
            </a:br>
            <a:r>
              <a:rPr lang="en-US" altLang="en-US" sz="4400" dirty="0" smtClean="0">
                <a:latin typeface="Arial" panose="020B0604020202020204" pitchFamily="34" charset="0"/>
                <a:ea typeface="Times New Roman" panose="02020603050405020304" pitchFamily="18" charset="0"/>
              </a:rPr>
              <a:t>to </a:t>
            </a:r>
            <a:r>
              <a:rPr lang="en-US" altLang="en-US" sz="4400" dirty="0">
                <a:latin typeface="Arial" panose="020B0604020202020204" pitchFamily="34" charset="0"/>
                <a:ea typeface="Times New Roman" panose="02020603050405020304" pitchFamily="18" charset="0"/>
              </a:rPr>
              <a:t>make a judgment.</a:t>
            </a:r>
            <a:r>
              <a:rPr kumimoji="0" lang="en-US" altLang="en-US" sz="2800" b="0" i="0" u="none" strike="noStrike" cap="none" normalizeH="0" baseline="0" dirty="0" smtClean="0">
                <a:ln>
                  <a:noFill/>
                </a:ln>
                <a:solidFill>
                  <a:schemeClr val="tx1"/>
                </a:solidFill>
                <a:effectLst/>
                <a:latin typeface="Arial" panose="020B0604020202020204" pitchFamily="34" charset="0"/>
              </a:rPr>
              <a:t/>
            </a:r>
            <a:br>
              <a:rPr kumimoji="0" lang="en-US" altLang="en-US" sz="2800" b="0" i="0" u="none" strike="noStrike" cap="none" normalizeH="0" baseline="0" dirty="0" smtClean="0">
                <a:ln>
                  <a:noFill/>
                </a:ln>
                <a:solidFill>
                  <a:schemeClr val="tx1"/>
                </a:solidFill>
                <a:effectLst/>
                <a:latin typeface="Arial" panose="020B0604020202020204" pitchFamily="34" charset="0"/>
              </a:rPr>
            </a:br>
            <a:endParaRPr lang="en-US" sz="4400" dirty="0"/>
          </a:p>
        </p:txBody>
      </p:sp>
      <p:sp>
        <p:nvSpPr>
          <p:cNvPr id="3" name="Subtitle 2"/>
          <p:cNvSpPr>
            <a:spLocks noGrp="1"/>
          </p:cNvSpPr>
          <p:nvPr>
            <p:ph type="subTitle" idx="1"/>
          </p:nvPr>
        </p:nvSpPr>
        <p:spPr>
          <a:xfrm>
            <a:off x="-218007" y="2832687"/>
            <a:ext cx="8673427" cy="1322587"/>
          </a:xfrm>
        </p:spPr>
        <p:txBody>
          <a:bodyPr>
            <a:normAutofit/>
          </a:bodyPr>
          <a:lstStyle/>
          <a:p>
            <a:r>
              <a:rPr lang="en-US" sz="4000" dirty="0" smtClean="0"/>
              <a:t>authority</a:t>
            </a:r>
            <a:endParaRPr lang="en-US" sz="4000" dirty="0"/>
          </a:p>
        </p:txBody>
      </p:sp>
      <p:pic>
        <p:nvPicPr>
          <p:cNvPr id="5" name="Picture 4"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6593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749" y="2818830"/>
            <a:ext cx="8679915" cy="1748729"/>
          </a:xfrm>
        </p:spPr>
        <p:txBody>
          <a:bodyPr>
            <a:normAutofit fontScale="90000"/>
          </a:bodyPr>
          <a:lstStyle/>
          <a:p>
            <a:r>
              <a:rPr lang="en-US" dirty="0" smtClean="0"/>
              <a:t>Because the U.S. courts of appeals have authority to hear appeals from lower courts, we say they have ______________________.</a:t>
            </a:r>
            <a:endParaRPr lang="en-US" dirty="0"/>
          </a:p>
        </p:txBody>
      </p:sp>
      <p:sp>
        <p:nvSpPr>
          <p:cNvPr id="5" name="Subtitle 4"/>
          <p:cNvSpPr>
            <a:spLocks noGrp="1"/>
          </p:cNvSpPr>
          <p:nvPr>
            <p:ph type="subTitle" idx="1"/>
          </p:nvPr>
        </p:nvSpPr>
        <p:spPr>
          <a:xfrm>
            <a:off x="2138061" y="3906265"/>
            <a:ext cx="8673427" cy="1322587"/>
          </a:xfrm>
        </p:spPr>
        <p:txBody>
          <a:bodyPr/>
          <a:lstStyle/>
          <a:p>
            <a:r>
              <a:rPr lang="en-US" dirty="0"/>
              <a:t>a</a:t>
            </a:r>
            <a:r>
              <a:rPr lang="en-US" dirty="0" smtClean="0"/>
              <a:t>ppellate jurisdiction</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411837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02034" y="2157537"/>
            <a:ext cx="9527073" cy="1748729"/>
          </a:xfrm>
        </p:spPr>
        <p:txBody>
          <a:bodyPr>
            <a:normAutofit fontScale="90000"/>
          </a:bodyPr>
          <a:lstStyle/>
          <a:p>
            <a:r>
              <a:rPr lang="en-US" dirty="0" smtClean="0"/>
              <a:t>Because their authority extends only </a:t>
            </a:r>
            <a:br>
              <a:rPr lang="en-US" dirty="0" smtClean="0"/>
            </a:br>
            <a:r>
              <a:rPr lang="en-US" dirty="0" smtClean="0"/>
              <a:t>to minor matters, local courts are called courts of _________________.</a:t>
            </a:r>
            <a:endParaRPr lang="en-US" dirty="0"/>
          </a:p>
        </p:txBody>
      </p:sp>
      <p:sp>
        <p:nvSpPr>
          <p:cNvPr id="5" name="Subtitle 4"/>
          <p:cNvSpPr>
            <a:spLocks noGrp="1"/>
          </p:cNvSpPr>
          <p:nvPr>
            <p:ph type="subTitle" idx="1"/>
          </p:nvPr>
        </p:nvSpPr>
        <p:spPr>
          <a:xfrm>
            <a:off x="3518573" y="3244972"/>
            <a:ext cx="8673427" cy="1322587"/>
          </a:xfrm>
        </p:spPr>
        <p:txBody>
          <a:bodyPr/>
          <a:lstStyle/>
          <a:p>
            <a:r>
              <a:rPr lang="en-US" dirty="0"/>
              <a:t>l</a:t>
            </a:r>
            <a:r>
              <a:rPr lang="en-US" dirty="0" smtClean="0"/>
              <a:t>imited jurisdiction</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177932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The power and authority given to a court to hear a case and to make a judgment is called _____________.</a:t>
            </a:r>
            <a:endParaRPr lang="en-US" dirty="0"/>
          </a:p>
        </p:txBody>
      </p:sp>
      <p:sp>
        <p:nvSpPr>
          <p:cNvPr id="5" name="Subtitle 4"/>
          <p:cNvSpPr>
            <a:spLocks noGrp="1"/>
          </p:cNvSpPr>
          <p:nvPr>
            <p:ph type="subTitle" idx="1"/>
          </p:nvPr>
        </p:nvSpPr>
        <p:spPr>
          <a:xfrm>
            <a:off x="3875420" y="3162939"/>
            <a:ext cx="8673427" cy="1322587"/>
          </a:xfrm>
        </p:spPr>
        <p:txBody>
          <a:bodyPr/>
          <a:lstStyle/>
          <a:p>
            <a:r>
              <a:rPr lang="en-US" dirty="0" smtClean="0"/>
              <a:t>jurisdiction</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28298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67741" y="2818830"/>
            <a:ext cx="8679915" cy="1748729"/>
          </a:xfrm>
        </p:spPr>
        <p:txBody>
          <a:bodyPr>
            <a:normAutofit fontScale="90000"/>
          </a:bodyPr>
          <a:lstStyle/>
          <a:p>
            <a:r>
              <a:rPr lang="en-US" dirty="0" smtClean="0"/>
              <a:t>Trial courts that handle cases involving major crimes and large amounts of money are called courts of ___________________.</a:t>
            </a:r>
            <a:endParaRPr lang="en-US" dirty="0"/>
          </a:p>
        </p:txBody>
      </p:sp>
      <p:sp>
        <p:nvSpPr>
          <p:cNvPr id="5" name="Subtitle 4"/>
          <p:cNvSpPr>
            <a:spLocks noGrp="1"/>
          </p:cNvSpPr>
          <p:nvPr>
            <p:ph type="subTitle" idx="1"/>
          </p:nvPr>
        </p:nvSpPr>
        <p:spPr>
          <a:xfrm>
            <a:off x="2634448" y="3906265"/>
            <a:ext cx="8673427" cy="1322587"/>
          </a:xfrm>
        </p:spPr>
        <p:txBody>
          <a:bodyPr/>
          <a:lstStyle/>
          <a:p>
            <a:r>
              <a:rPr lang="en-US" dirty="0" smtClean="0"/>
              <a:t>general jurisdiction</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9389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9236" y="2937651"/>
            <a:ext cx="8679915" cy="1748729"/>
          </a:xfrm>
        </p:spPr>
        <p:txBody>
          <a:bodyPr>
            <a:normAutofit fontScale="90000"/>
          </a:bodyPr>
          <a:lstStyle/>
          <a:p>
            <a:r>
              <a:rPr lang="en-US" dirty="0" smtClean="0"/>
              <a:t>______________ courts hear </a:t>
            </a:r>
            <a:br>
              <a:rPr lang="en-US" dirty="0" smtClean="0"/>
            </a:br>
            <a:r>
              <a:rPr lang="en-US" dirty="0" smtClean="0"/>
              <a:t>civil cases involving a limited amount of money.</a:t>
            </a:r>
            <a:endParaRPr lang="en-US" dirty="0"/>
          </a:p>
        </p:txBody>
      </p:sp>
      <p:sp>
        <p:nvSpPr>
          <p:cNvPr id="5" name="Subtitle 4"/>
          <p:cNvSpPr>
            <a:spLocks noGrp="1"/>
          </p:cNvSpPr>
          <p:nvPr>
            <p:ph type="subTitle" idx="1"/>
          </p:nvPr>
        </p:nvSpPr>
        <p:spPr>
          <a:xfrm>
            <a:off x="130626" y="2764650"/>
            <a:ext cx="8673427" cy="1322587"/>
          </a:xfrm>
        </p:spPr>
        <p:txBody>
          <a:bodyPr/>
          <a:lstStyle/>
          <a:p>
            <a:r>
              <a:rPr lang="en-US" dirty="0" smtClean="0"/>
              <a:t>Small claims (local)</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95771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9236" y="2441266"/>
            <a:ext cx="8679915" cy="1748729"/>
          </a:xfrm>
        </p:spPr>
        <p:txBody>
          <a:bodyPr>
            <a:normAutofit fontScale="90000"/>
          </a:bodyPr>
          <a:lstStyle/>
          <a:p>
            <a:r>
              <a:rPr lang="en-US" dirty="0" smtClean="0"/>
              <a:t>Courts that are between the lower courts and the highest court are called __________________ .</a:t>
            </a:r>
            <a:endParaRPr lang="en-US" dirty="0"/>
          </a:p>
        </p:txBody>
      </p:sp>
      <p:sp>
        <p:nvSpPr>
          <p:cNvPr id="5" name="Subtitle 4"/>
          <p:cNvSpPr>
            <a:spLocks noGrp="1"/>
          </p:cNvSpPr>
          <p:nvPr>
            <p:ph type="subTitle" idx="1"/>
          </p:nvPr>
        </p:nvSpPr>
        <p:spPr>
          <a:xfrm>
            <a:off x="2203379" y="3462129"/>
            <a:ext cx="8673427" cy="1322587"/>
          </a:xfrm>
        </p:spPr>
        <p:txBody>
          <a:bodyPr/>
          <a:lstStyle/>
          <a:p>
            <a:r>
              <a:rPr lang="en-US" dirty="0" smtClean="0"/>
              <a:t>intermediate courts</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73391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9237" y="2915183"/>
            <a:ext cx="8679915" cy="1748729"/>
          </a:xfrm>
        </p:spPr>
        <p:txBody>
          <a:bodyPr>
            <a:normAutofit fontScale="90000"/>
          </a:bodyPr>
          <a:lstStyle/>
          <a:p>
            <a:r>
              <a:rPr lang="en-US" dirty="0" smtClean="0"/>
              <a:t>A court that has authority </a:t>
            </a:r>
            <a:br>
              <a:rPr lang="en-US" dirty="0" smtClean="0"/>
            </a:br>
            <a:r>
              <a:rPr lang="en-US" dirty="0" smtClean="0"/>
              <a:t>to try a case the first time it is heard is known as a court of _____________________.</a:t>
            </a:r>
            <a:endParaRPr lang="en-US" dirty="0"/>
          </a:p>
        </p:txBody>
      </p:sp>
      <p:sp>
        <p:nvSpPr>
          <p:cNvPr id="5" name="Subtitle 4"/>
          <p:cNvSpPr>
            <a:spLocks noGrp="1"/>
          </p:cNvSpPr>
          <p:nvPr>
            <p:ph type="subTitle" idx="1"/>
          </p:nvPr>
        </p:nvSpPr>
        <p:spPr/>
        <p:txBody>
          <a:bodyPr/>
          <a:lstStyle/>
          <a:p>
            <a:r>
              <a:rPr lang="en-US" dirty="0"/>
              <a:t>o</a:t>
            </a:r>
            <a:r>
              <a:rPr lang="en-US" dirty="0" smtClean="0"/>
              <a:t>riginal jurisdiction</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98716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federal court system derives its power from </a:t>
            </a:r>
            <a:endParaRPr lang="en-US" dirty="0"/>
          </a:p>
        </p:txBody>
      </p:sp>
      <p:sp>
        <p:nvSpPr>
          <p:cNvPr id="5" name="Subtitle 4"/>
          <p:cNvSpPr>
            <a:spLocks noGrp="1"/>
          </p:cNvSpPr>
          <p:nvPr>
            <p:ph type="subTitle" idx="1"/>
          </p:nvPr>
        </p:nvSpPr>
        <p:spPr/>
        <p:txBody>
          <a:bodyPr/>
          <a:lstStyle/>
          <a:p>
            <a:r>
              <a:rPr lang="en-US" dirty="0" smtClean="0"/>
              <a:t>The US Constitution</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116840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9236" y="2088567"/>
            <a:ext cx="8679915" cy="1748729"/>
          </a:xfrm>
        </p:spPr>
        <p:txBody>
          <a:bodyPr/>
          <a:lstStyle/>
          <a:p>
            <a:r>
              <a:rPr lang="en-US" dirty="0" smtClean="0"/>
              <a:t>Local courts are courts of</a:t>
            </a:r>
            <a:endParaRPr lang="en-US" dirty="0"/>
          </a:p>
        </p:txBody>
      </p:sp>
      <p:sp>
        <p:nvSpPr>
          <p:cNvPr id="5" name="Subtitle 4"/>
          <p:cNvSpPr>
            <a:spLocks noGrp="1"/>
          </p:cNvSpPr>
          <p:nvPr>
            <p:ph type="subTitle" idx="1"/>
          </p:nvPr>
        </p:nvSpPr>
        <p:spPr/>
        <p:txBody>
          <a:bodyPr/>
          <a:lstStyle/>
          <a:p>
            <a:r>
              <a:rPr lang="en-US" dirty="0" smtClean="0"/>
              <a:t>limited jurisdiction.</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152433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Intermediate courts </a:t>
            </a:r>
            <a:br>
              <a:rPr lang="en-US" dirty="0" smtClean="0"/>
            </a:br>
            <a:r>
              <a:rPr lang="en-US" dirty="0" smtClean="0"/>
              <a:t>hear appeals on </a:t>
            </a:r>
            <a:endParaRPr lang="en-US" dirty="0"/>
          </a:p>
        </p:txBody>
      </p:sp>
      <p:sp>
        <p:nvSpPr>
          <p:cNvPr id="5" name="Subtitle 4"/>
          <p:cNvSpPr>
            <a:spLocks noGrp="1"/>
          </p:cNvSpPr>
          <p:nvPr>
            <p:ph type="subTitle" idx="1"/>
          </p:nvPr>
        </p:nvSpPr>
        <p:spPr/>
        <p:txBody>
          <a:bodyPr/>
          <a:lstStyle/>
          <a:p>
            <a:r>
              <a:rPr lang="en-US" dirty="0" smtClean="0"/>
              <a:t>The Law ONLY.</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15368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en-US" sz="4400" dirty="0" smtClean="0">
                <a:latin typeface="Arial" panose="020B0604020202020204" pitchFamily="34" charset="0"/>
                <a:ea typeface="Times New Roman" panose="02020603050405020304" pitchFamily="18" charset="0"/>
              </a:rPr>
              <a:t>2.   </a:t>
            </a:r>
            <a:r>
              <a:rPr lang="en-US" altLang="en-US" sz="4400" i="1" dirty="0" smtClean="0">
                <a:latin typeface="Arial" panose="020B0604020202020204" pitchFamily="34" charset="0"/>
                <a:ea typeface="Times New Roman" panose="02020603050405020304" pitchFamily="18" charset="0"/>
              </a:rPr>
              <a:t>Admiralty</a:t>
            </a:r>
            <a:r>
              <a:rPr lang="en-US" altLang="en-US" sz="4400" dirty="0" smtClean="0">
                <a:latin typeface="Arial" panose="020B0604020202020204" pitchFamily="34" charset="0"/>
                <a:ea typeface="Times New Roman" panose="02020603050405020304" pitchFamily="18" charset="0"/>
              </a:rPr>
              <a:t> </a:t>
            </a:r>
            <a:r>
              <a:rPr lang="en-US" altLang="en-US" sz="4400" dirty="0">
                <a:latin typeface="Arial" panose="020B0604020202020204" pitchFamily="34" charset="0"/>
                <a:ea typeface="Times New Roman" panose="02020603050405020304" pitchFamily="18" charset="0"/>
              </a:rPr>
              <a:t>pertains to the _____________.</a:t>
            </a:r>
            <a:r>
              <a:rPr kumimoji="0" lang="en-US" altLang="en-US" sz="2800" b="0" i="0" u="none" strike="noStrike" cap="none" normalizeH="0" baseline="0" dirty="0" smtClean="0">
                <a:ln>
                  <a:noFill/>
                </a:ln>
                <a:solidFill>
                  <a:schemeClr val="tx1"/>
                </a:solidFill>
                <a:effectLst/>
                <a:latin typeface="Arial" panose="020B0604020202020204" pitchFamily="34" charset="0"/>
              </a:rPr>
              <a:t/>
            </a:r>
            <a:br>
              <a:rPr kumimoji="0" lang="en-US" altLang="en-US" sz="2800" b="0" i="0" u="none" strike="noStrike" cap="none" normalizeH="0" baseline="0" dirty="0" smtClean="0">
                <a:ln>
                  <a:noFill/>
                </a:ln>
                <a:solidFill>
                  <a:schemeClr val="tx1"/>
                </a:solidFill>
                <a:effectLst/>
                <a:latin typeface="Arial" panose="020B0604020202020204" pitchFamily="34" charset="0"/>
              </a:rPr>
            </a:br>
            <a:endParaRPr lang="en-US" sz="4400" dirty="0"/>
          </a:p>
        </p:txBody>
      </p:sp>
      <p:sp>
        <p:nvSpPr>
          <p:cNvPr id="3" name="Subtitle 2"/>
          <p:cNvSpPr>
            <a:spLocks noGrp="1"/>
          </p:cNvSpPr>
          <p:nvPr>
            <p:ph type="subTitle" idx="1"/>
          </p:nvPr>
        </p:nvSpPr>
        <p:spPr>
          <a:xfrm>
            <a:off x="1759236" y="2702617"/>
            <a:ext cx="8673427" cy="1322587"/>
          </a:xfrm>
        </p:spPr>
        <p:txBody>
          <a:bodyPr/>
          <a:lstStyle/>
          <a:p>
            <a:r>
              <a:rPr lang="en-US" sz="3600" dirty="0" smtClean="0"/>
              <a:t>sea</a:t>
            </a:r>
            <a:endParaRPr lang="en-US"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369417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The function of the highest court is to make the final determination</a:t>
            </a:r>
            <a:endParaRPr lang="en-US" dirty="0"/>
          </a:p>
        </p:txBody>
      </p:sp>
      <p:sp>
        <p:nvSpPr>
          <p:cNvPr id="5" name="Subtitle 4"/>
          <p:cNvSpPr>
            <a:spLocks noGrp="1"/>
          </p:cNvSpPr>
          <p:nvPr>
            <p:ph type="subTitle" idx="1"/>
          </p:nvPr>
        </p:nvSpPr>
        <p:spPr/>
        <p:txBody>
          <a:bodyPr/>
          <a:lstStyle/>
          <a:p>
            <a:r>
              <a:rPr lang="en-US" dirty="0" smtClean="0"/>
              <a:t>on matters of the law.</a:t>
            </a:r>
            <a:endParaRPr lang="en-US" dirty="0"/>
          </a:p>
        </p:txBody>
      </p:sp>
      <p:pic>
        <p:nvPicPr>
          <p:cNvPr id="6" name="Picture 5"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217441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749" y="1709744"/>
            <a:ext cx="8679915" cy="1748729"/>
          </a:xfrm>
        </p:spPr>
        <p:txBody>
          <a:bodyPr/>
          <a:lstStyle/>
          <a:p>
            <a:r>
              <a:rPr lang="en-US" dirty="0" smtClean="0"/>
              <a:t>The US Supreme Court has</a:t>
            </a:r>
            <a:endParaRPr lang="en-US" dirty="0"/>
          </a:p>
        </p:txBody>
      </p:sp>
      <p:sp>
        <p:nvSpPr>
          <p:cNvPr id="3" name="Subtitle 2"/>
          <p:cNvSpPr>
            <a:spLocks noGrp="1"/>
          </p:cNvSpPr>
          <p:nvPr>
            <p:ph type="subTitle" idx="1"/>
          </p:nvPr>
        </p:nvSpPr>
        <p:spPr>
          <a:xfrm>
            <a:off x="1759237" y="3566632"/>
            <a:ext cx="8673427" cy="1322587"/>
          </a:xfrm>
        </p:spPr>
        <p:txBody>
          <a:bodyPr>
            <a:normAutofit lnSpcReduction="10000"/>
          </a:bodyPr>
          <a:lstStyle/>
          <a:p>
            <a:r>
              <a:rPr lang="en-US" dirty="0" smtClean="0"/>
              <a:t>BOTH original and </a:t>
            </a:r>
          </a:p>
          <a:p>
            <a:r>
              <a:rPr lang="en-US" dirty="0" smtClean="0"/>
              <a:t>appellate jurisdiction.</a:t>
            </a:r>
            <a:endParaRPr lang="en-US"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419948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749" y="2519642"/>
            <a:ext cx="8679915" cy="1748729"/>
          </a:xfrm>
        </p:spPr>
        <p:txBody>
          <a:bodyPr>
            <a:normAutofit fontScale="90000"/>
          </a:bodyPr>
          <a:lstStyle/>
          <a:p>
            <a:r>
              <a:rPr lang="en-US" dirty="0" smtClean="0"/>
              <a:t>The ___________ courts have jurisdiction over admiralty and bankruptcy cases.</a:t>
            </a:r>
            <a:endParaRPr lang="en-US" dirty="0"/>
          </a:p>
        </p:txBody>
      </p:sp>
      <p:sp>
        <p:nvSpPr>
          <p:cNvPr id="3" name="Subtitle 2"/>
          <p:cNvSpPr>
            <a:spLocks noGrp="1"/>
          </p:cNvSpPr>
          <p:nvPr>
            <p:ph type="subTitle" idx="1"/>
          </p:nvPr>
        </p:nvSpPr>
        <p:spPr>
          <a:xfrm>
            <a:off x="936277" y="2286472"/>
            <a:ext cx="8673427" cy="1322587"/>
          </a:xfrm>
        </p:spPr>
        <p:txBody>
          <a:bodyPr/>
          <a:lstStyle/>
          <a:p>
            <a:r>
              <a:rPr lang="en-US" dirty="0" smtClean="0"/>
              <a:t>Federal</a:t>
            </a:r>
            <a:endParaRPr lang="en-US"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168234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Most US Court of appeal cases are decided by a panel of ___ judges.</a:t>
            </a:r>
            <a:endParaRPr lang="en-US" dirty="0"/>
          </a:p>
        </p:txBody>
      </p:sp>
      <p:sp>
        <p:nvSpPr>
          <p:cNvPr id="3" name="Subtitle 2"/>
          <p:cNvSpPr>
            <a:spLocks noGrp="1"/>
          </p:cNvSpPr>
          <p:nvPr>
            <p:ph type="subTitle" idx="1"/>
          </p:nvPr>
        </p:nvSpPr>
        <p:spPr>
          <a:xfrm>
            <a:off x="3405157" y="3162939"/>
            <a:ext cx="8673427" cy="1322587"/>
          </a:xfrm>
        </p:spPr>
        <p:txBody>
          <a:bodyPr/>
          <a:lstStyle/>
          <a:p>
            <a:r>
              <a:rPr lang="en-US" dirty="0" smtClean="0"/>
              <a:t>3</a:t>
            </a:r>
            <a:endParaRPr lang="en-US"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929160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9236" y="2780896"/>
            <a:ext cx="8679915" cy="1748729"/>
          </a:xfrm>
        </p:spPr>
        <p:txBody>
          <a:bodyPr>
            <a:normAutofit fontScale="90000"/>
          </a:bodyPr>
          <a:lstStyle/>
          <a:p>
            <a:r>
              <a:rPr lang="en-US" dirty="0" smtClean="0"/>
              <a:t>The US Supreme Court </a:t>
            </a:r>
            <a:br>
              <a:rPr lang="en-US" dirty="0" smtClean="0"/>
            </a:br>
            <a:r>
              <a:rPr lang="en-US" dirty="0" smtClean="0"/>
              <a:t>______ decide which cases </a:t>
            </a:r>
            <a:br>
              <a:rPr lang="en-US" dirty="0" smtClean="0"/>
            </a:br>
            <a:r>
              <a:rPr lang="en-US" dirty="0" smtClean="0"/>
              <a:t>it will hear from the lower courts.</a:t>
            </a:r>
            <a:endParaRPr lang="en-US" dirty="0"/>
          </a:p>
        </p:txBody>
      </p:sp>
      <p:sp>
        <p:nvSpPr>
          <p:cNvPr id="3" name="Subtitle 2"/>
          <p:cNvSpPr>
            <a:spLocks noGrp="1"/>
          </p:cNvSpPr>
          <p:nvPr>
            <p:ph type="subTitle" idx="1"/>
          </p:nvPr>
        </p:nvSpPr>
        <p:spPr>
          <a:xfrm>
            <a:off x="-435323" y="3207038"/>
            <a:ext cx="8673427" cy="1322587"/>
          </a:xfrm>
        </p:spPr>
        <p:txBody>
          <a:bodyPr/>
          <a:lstStyle/>
          <a:p>
            <a:r>
              <a:rPr lang="en-US" dirty="0" smtClean="0"/>
              <a:t>does</a:t>
            </a:r>
            <a:endParaRPr lang="en-US"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02661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9236" y="2075504"/>
            <a:ext cx="8679915" cy="2823067"/>
          </a:xfrm>
        </p:spPr>
        <p:txBody>
          <a:bodyPr>
            <a:normAutofit/>
          </a:bodyPr>
          <a:lstStyle/>
          <a:p>
            <a:r>
              <a:rPr lang="en-US" dirty="0" smtClean="0"/>
              <a:t>The _____________________ </a:t>
            </a:r>
            <a:br>
              <a:rPr lang="en-US" dirty="0" smtClean="0"/>
            </a:br>
            <a:r>
              <a:rPr lang="en-US" dirty="0" smtClean="0"/>
              <a:t>are the major trial </a:t>
            </a:r>
            <a:br>
              <a:rPr lang="en-US" dirty="0" smtClean="0"/>
            </a:br>
            <a:r>
              <a:rPr lang="en-US" dirty="0" smtClean="0"/>
              <a:t>courts in each state.</a:t>
            </a:r>
            <a:endParaRPr lang="en-US" dirty="0"/>
          </a:p>
        </p:txBody>
      </p:sp>
      <p:sp>
        <p:nvSpPr>
          <p:cNvPr id="3" name="Subtitle 2"/>
          <p:cNvSpPr>
            <a:spLocks noGrp="1"/>
          </p:cNvSpPr>
          <p:nvPr>
            <p:ph type="subTitle" idx="1"/>
          </p:nvPr>
        </p:nvSpPr>
        <p:spPr>
          <a:xfrm>
            <a:off x="2360127" y="2825743"/>
            <a:ext cx="8673427" cy="1322587"/>
          </a:xfrm>
        </p:spPr>
        <p:txBody>
          <a:bodyPr/>
          <a:lstStyle/>
          <a:p>
            <a:r>
              <a:rPr lang="en-US" dirty="0" smtClean="0"/>
              <a:t>Courts of General Jurisdiction</a:t>
            </a:r>
            <a:endParaRPr lang="en-US"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43016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Jurisdiction of ___________ </a:t>
            </a:r>
            <a:br>
              <a:rPr lang="en-US" dirty="0" smtClean="0"/>
            </a:br>
            <a:r>
              <a:rPr lang="en-US" dirty="0" smtClean="0"/>
              <a:t>is set by state statute.</a:t>
            </a:r>
            <a:endParaRPr lang="en-US" dirty="0"/>
          </a:p>
        </p:txBody>
      </p:sp>
      <p:sp>
        <p:nvSpPr>
          <p:cNvPr id="3" name="Subtitle 2"/>
          <p:cNvSpPr>
            <a:spLocks noGrp="1"/>
          </p:cNvSpPr>
          <p:nvPr>
            <p:ph type="subTitle" idx="1"/>
          </p:nvPr>
        </p:nvSpPr>
        <p:spPr>
          <a:xfrm>
            <a:off x="3640288" y="2404038"/>
            <a:ext cx="8673427" cy="1322587"/>
          </a:xfrm>
        </p:spPr>
        <p:txBody>
          <a:bodyPr/>
          <a:lstStyle/>
          <a:p>
            <a:r>
              <a:rPr lang="en-US" dirty="0" smtClean="0"/>
              <a:t>Juvenile Courts</a:t>
            </a:r>
            <a:endParaRPr lang="en-US"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57004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0020" y="3307068"/>
            <a:ext cx="8971858" cy="1748729"/>
          </a:xfrm>
        </p:spPr>
        <p:txBody>
          <a:bodyPr>
            <a:noAutofit/>
          </a:bodyPr>
          <a:lstStyle/>
          <a:p>
            <a:r>
              <a:rPr lang="en-US" sz="4000" dirty="0" smtClean="0"/>
              <a:t>Carter Newton, a resident of Indiana, was arrested for speeding while driving in Kentucky.  When brought before the local traffic court, he claimed that the court had no jurisdiction over him since he was an out-of-state resident.  Is his contention correct?</a:t>
            </a:r>
            <a:endParaRPr lang="en-US" sz="4000" dirty="0"/>
          </a:p>
        </p:txBody>
      </p:sp>
      <p:sp>
        <p:nvSpPr>
          <p:cNvPr id="3" name="Subtitle 2"/>
          <p:cNvSpPr>
            <a:spLocks noGrp="1"/>
          </p:cNvSpPr>
          <p:nvPr>
            <p:ph type="subTitle" idx="1"/>
          </p:nvPr>
        </p:nvSpPr>
        <p:spPr>
          <a:xfrm>
            <a:off x="1610020" y="599819"/>
            <a:ext cx="8673427" cy="1322587"/>
          </a:xfrm>
        </p:spPr>
        <p:txBody>
          <a:bodyPr/>
          <a:lstStyle/>
          <a:p>
            <a:r>
              <a:rPr lang="en-US" b="1" dirty="0" smtClean="0">
                <a:solidFill>
                  <a:schemeClr val="tx1"/>
                </a:solidFill>
              </a:rPr>
              <a:t>No</a:t>
            </a:r>
            <a:r>
              <a:rPr lang="en-US" dirty="0" smtClean="0">
                <a:solidFill>
                  <a:schemeClr val="tx1"/>
                </a:solidFill>
              </a:rPr>
              <a:t>, people must obey the law no matter where they are.</a:t>
            </a:r>
            <a:endParaRPr lang="en-US" dirty="0">
              <a:solidFill>
                <a:schemeClr val="tx1"/>
              </a:solidFill>
            </a:endParaRPr>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227968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7796" y="3159721"/>
            <a:ext cx="8679915" cy="1748729"/>
          </a:xfrm>
        </p:spPr>
        <p:txBody>
          <a:bodyPr>
            <a:noAutofit/>
          </a:bodyPr>
          <a:lstStyle/>
          <a:p>
            <a:r>
              <a:rPr lang="en-US" sz="4400" dirty="0" smtClean="0"/>
              <a:t>Susan Bond and Bob Cox were residents of the same large city.  Bond contended that she could sue Cox in appellate court to collect $75 owed to her by Cox.  Is Bond correct?</a:t>
            </a:r>
            <a:endParaRPr lang="en-US" sz="4400" dirty="0"/>
          </a:p>
        </p:txBody>
      </p:sp>
      <p:sp>
        <p:nvSpPr>
          <p:cNvPr id="3" name="Subtitle 2"/>
          <p:cNvSpPr>
            <a:spLocks noGrp="1"/>
          </p:cNvSpPr>
          <p:nvPr>
            <p:ph type="subTitle" idx="1"/>
          </p:nvPr>
        </p:nvSpPr>
        <p:spPr>
          <a:xfrm>
            <a:off x="1667796" y="1189192"/>
            <a:ext cx="8673427" cy="1322587"/>
          </a:xfrm>
        </p:spPr>
        <p:txBody>
          <a:bodyPr/>
          <a:lstStyle/>
          <a:p>
            <a:r>
              <a:rPr lang="en-US" b="1" dirty="0" smtClean="0">
                <a:solidFill>
                  <a:schemeClr val="tx1"/>
                </a:solidFill>
              </a:rPr>
              <a:t>NO</a:t>
            </a:r>
            <a:r>
              <a:rPr lang="en-US" dirty="0" smtClean="0">
                <a:solidFill>
                  <a:schemeClr val="tx1"/>
                </a:solidFill>
              </a:rPr>
              <a:t>, Small Claims Courts</a:t>
            </a:r>
            <a:endParaRPr lang="en-US" dirty="0">
              <a:solidFill>
                <a:schemeClr val="tx1"/>
              </a:solidFill>
            </a:endParaRPr>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44742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6300" y="3264224"/>
            <a:ext cx="9159298" cy="1748729"/>
          </a:xfrm>
        </p:spPr>
        <p:txBody>
          <a:bodyPr>
            <a:noAutofit/>
          </a:bodyPr>
          <a:lstStyle/>
          <a:p>
            <a:r>
              <a:rPr lang="en-US" sz="3500" dirty="0" smtClean="0"/>
              <a:t>Anita Lawson has a civil case coming up at the local justice of the peace court.  Bonnie Knox told Anita that she would see her in court because her criminal case was being tried in the same court on the same day.  Lawson did not believe Knox because she thinks that justice of the peace courts do not hear both criminal and civil cases.  Is Lawson correct?</a:t>
            </a:r>
            <a:endParaRPr lang="en-US" sz="3500" dirty="0"/>
          </a:p>
        </p:txBody>
      </p:sp>
      <p:sp>
        <p:nvSpPr>
          <p:cNvPr id="3" name="Subtitle 2"/>
          <p:cNvSpPr>
            <a:spLocks noGrp="1"/>
          </p:cNvSpPr>
          <p:nvPr>
            <p:ph type="subTitle" idx="1"/>
          </p:nvPr>
        </p:nvSpPr>
        <p:spPr>
          <a:xfrm>
            <a:off x="1654733" y="614426"/>
            <a:ext cx="8673427" cy="1322587"/>
          </a:xfrm>
        </p:spPr>
        <p:txBody>
          <a:bodyPr>
            <a:normAutofit fontScale="92500"/>
          </a:bodyPr>
          <a:lstStyle/>
          <a:p>
            <a:r>
              <a:rPr lang="en-US" dirty="0" smtClean="0">
                <a:solidFill>
                  <a:schemeClr val="tx1"/>
                </a:solidFill>
              </a:rPr>
              <a:t>Justice of the Peace Courts hear both Criminal and Civil cases without a jury.</a:t>
            </a:r>
            <a:endParaRPr lang="en-US" dirty="0">
              <a:solidFill>
                <a:schemeClr val="tx1"/>
              </a:solidFill>
            </a:endParaRPr>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120750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749" y="2728647"/>
            <a:ext cx="8679915"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3.	The Court of Appeals has </a:t>
            </a:r>
            <a:r>
              <a:rPr lang="en-US" altLang="en-US" dirty="0" smtClean="0">
                <a:latin typeface="Arial" panose="020B0604020202020204" pitchFamily="34" charset="0"/>
                <a:ea typeface="Times New Roman" panose="02020603050405020304" pitchFamily="18" charset="0"/>
              </a:rPr>
              <a:t>_____________ </a:t>
            </a:r>
            <a:r>
              <a:rPr lang="en-US" altLang="en-US" dirty="0">
                <a:latin typeface="Arial" panose="020B0604020202020204" pitchFamily="34" charset="0"/>
                <a:ea typeface="Times New Roman" panose="02020603050405020304" pitchFamily="18" charset="0"/>
              </a:rPr>
              <a:t>jurisdiction.</a:t>
            </a:r>
            <a:r>
              <a:rPr kumimoji="0" lang="en-US" altLang="en-US" sz="4000" b="0" i="0" u="none" strike="noStrike" cap="none" normalizeH="0" baseline="0" dirty="0" smtClean="0">
                <a:ln>
                  <a:noFill/>
                </a:ln>
                <a:solidFill>
                  <a:schemeClr val="tx1"/>
                </a:solidFill>
                <a:effectLst/>
                <a:latin typeface="Arial" panose="020B0604020202020204" pitchFamily="34" charset="0"/>
              </a:rPr>
              <a:t/>
            </a:r>
            <a:br>
              <a:rPr kumimoji="0" lang="en-US" altLang="en-US" sz="4000" b="0" i="0" u="none" strike="noStrike" cap="none" normalizeH="0" baseline="0" dirty="0" smtClean="0">
                <a:ln>
                  <a:noFill/>
                </a:ln>
                <a:solidFill>
                  <a:schemeClr val="tx1"/>
                </a:solidFill>
                <a:effectLst/>
                <a:latin typeface="Arial" panose="020B0604020202020204" pitchFamily="34" charset="0"/>
              </a:rPr>
            </a:br>
            <a:endParaRPr lang="en-US" dirty="0"/>
          </a:p>
        </p:txBody>
      </p:sp>
      <p:sp>
        <p:nvSpPr>
          <p:cNvPr id="3" name="Subtitle 2"/>
          <p:cNvSpPr>
            <a:spLocks noGrp="1"/>
          </p:cNvSpPr>
          <p:nvPr>
            <p:ph type="subTitle" idx="1"/>
          </p:nvPr>
        </p:nvSpPr>
        <p:spPr>
          <a:xfrm>
            <a:off x="-345233" y="3057180"/>
            <a:ext cx="10077062" cy="1322587"/>
          </a:xfrm>
        </p:spPr>
        <p:txBody>
          <a:bodyPr>
            <a:normAutofit/>
          </a:bodyPr>
          <a:lstStyle/>
          <a:p>
            <a:r>
              <a:rPr lang="en-US" sz="4800" dirty="0" smtClean="0"/>
              <a:t>appellate</a:t>
            </a:r>
            <a:endParaRPr lang="en-US" sz="2400"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02790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7980" y="3238097"/>
            <a:ext cx="9187438" cy="1748729"/>
          </a:xfrm>
        </p:spPr>
        <p:txBody>
          <a:bodyPr>
            <a:noAutofit/>
          </a:bodyPr>
          <a:lstStyle/>
          <a:p>
            <a:r>
              <a:rPr lang="en-US" sz="4000" dirty="0" smtClean="0"/>
              <a:t>Carmella Martinez, who owns a dress shop, is about to go into bankruptcy.  She had heard that she could do this by filing some papers in court.  She took her books, showing how much she is in debt, to the municipal court.  Will that court accept her bankruptcy claim?</a:t>
            </a:r>
            <a:endParaRPr lang="en-US" sz="4000" dirty="0"/>
          </a:p>
        </p:txBody>
      </p:sp>
      <p:sp>
        <p:nvSpPr>
          <p:cNvPr id="3" name="Subtitle 2"/>
          <p:cNvSpPr>
            <a:spLocks noGrp="1"/>
          </p:cNvSpPr>
          <p:nvPr>
            <p:ph type="subTitle" idx="1"/>
          </p:nvPr>
        </p:nvSpPr>
        <p:spPr>
          <a:xfrm>
            <a:off x="1315099" y="575238"/>
            <a:ext cx="9370319" cy="1322587"/>
          </a:xfrm>
        </p:spPr>
        <p:txBody>
          <a:bodyPr>
            <a:normAutofit/>
          </a:bodyPr>
          <a:lstStyle/>
          <a:p>
            <a:r>
              <a:rPr lang="en-US" b="1" dirty="0" smtClean="0">
                <a:solidFill>
                  <a:schemeClr val="tx1"/>
                </a:solidFill>
              </a:rPr>
              <a:t>No</a:t>
            </a:r>
            <a:r>
              <a:rPr lang="en-US" sz="3600" dirty="0" smtClean="0">
                <a:solidFill>
                  <a:schemeClr val="tx1"/>
                </a:solidFill>
              </a:rPr>
              <a:t>, Federal Court has exclusive jurisdiction over bankruptcy cases.</a:t>
            </a:r>
            <a:endParaRPr lang="en-US" sz="3600" dirty="0">
              <a:solidFill>
                <a:schemeClr val="tx1"/>
              </a:solidFill>
            </a:endParaRPr>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121172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7166" y="3357154"/>
            <a:ext cx="8913119" cy="1734176"/>
          </a:xfrm>
        </p:spPr>
        <p:txBody>
          <a:bodyPr>
            <a:noAutofit/>
          </a:bodyPr>
          <a:lstStyle/>
          <a:p>
            <a:r>
              <a:rPr lang="en-US" sz="4000" dirty="0" smtClean="0"/>
              <a:t>Paul Blackmore was 16 years and 10 months old when he and some older friends broke into a supermarket at night and stole an automatic teller machine.  He was arrested for the crime when he was 18 years old.  Will his case be heard in juvenile court?</a:t>
            </a:r>
            <a:endParaRPr lang="en-US" sz="4000" dirty="0"/>
          </a:p>
        </p:txBody>
      </p:sp>
      <p:sp>
        <p:nvSpPr>
          <p:cNvPr id="3" name="Subtitle 2"/>
          <p:cNvSpPr>
            <a:spLocks noGrp="1"/>
          </p:cNvSpPr>
          <p:nvPr>
            <p:ph type="subTitle" idx="1"/>
          </p:nvPr>
        </p:nvSpPr>
        <p:spPr>
          <a:xfrm>
            <a:off x="1657011" y="496861"/>
            <a:ext cx="8673427" cy="1322587"/>
          </a:xfrm>
        </p:spPr>
        <p:txBody>
          <a:bodyPr/>
          <a:lstStyle/>
          <a:p>
            <a:r>
              <a:rPr lang="en-US" dirty="0" smtClean="0">
                <a:solidFill>
                  <a:schemeClr val="tx1"/>
                </a:solidFill>
              </a:rPr>
              <a:t>Juvenile court has jurisdiction of persons </a:t>
            </a:r>
            <a:r>
              <a:rPr lang="en-US" b="1" dirty="0" smtClean="0">
                <a:solidFill>
                  <a:schemeClr val="tx1"/>
                </a:solidFill>
              </a:rPr>
              <a:t>under</a:t>
            </a:r>
            <a:r>
              <a:rPr lang="en-US" dirty="0" smtClean="0">
                <a:solidFill>
                  <a:schemeClr val="tx1"/>
                </a:solidFill>
              </a:rPr>
              <a:t> the age of 18</a:t>
            </a:r>
            <a:endParaRPr lang="en-US" dirty="0">
              <a:solidFill>
                <a:schemeClr val="tx1"/>
              </a:solidFill>
            </a:endParaRPr>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280235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9237" y="2818830"/>
            <a:ext cx="8679915"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4.	There are approximately ______ District Courts in the United States.</a:t>
            </a:r>
            <a:r>
              <a:rPr kumimoji="0" lang="en-US" altLang="en-US" sz="4000" b="0" i="0" u="none" strike="noStrike" cap="none" normalizeH="0" baseline="0" dirty="0" smtClean="0">
                <a:ln>
                  <a:noFill/>
                </a:ln>
                <a:solidFill>
                  <a:schemeClr val="tx1"/>
                </a:solidFill>
                <a:effectLst/>
                <a:latin typeface="Arial" panose="020B0604020202020204" pitchFamily="34" charset="0"/>
              </a:rPr>
              <a:t/>
            </a:r>
            <a:br>
              <a:rPr kumimoji="0" lang="en-US" altLang="en-US" sz="4000" b="0" i="0" u="none" strike="noStrike" cap="none" normalizeH="0" baseline="0" dirty="0" smtClean="0">
                <a:ln>
                  <a:noFill/>
                </a:ln>
                <a:solidFill>
                  <a:schemeClr val="tx1"/>
                </a:solidFill>
                <a:effectLst/>
                <a:latin typeface="Arial" panose="020B0604020202020204" pitchFamily="34" charset="0"/>
              </a:rPr>
            </a:br>
            <a:endParaRPr lang="en-US" dirty="0"/>
          </a:p>
        </p:txBody>
      </p:sp>
      <p:sp>
        <p:nvSpPr>
          <p:cNvPr id="3" name="Subtitle 2"/>
          <p:cNvSpPr>
            <a:spLocks noGrp="1"/>
          </p:cNvSpPr>
          <p:nvPr>
            <p:ph type="subTitle" idx="1"/>
          </p:nvPr>
        </p:nvSpPr>
        <p:spPr>
          <a:xfrm>
            <a:off x="-788020" y="2674625"/>
            <a:ext cx="8673427" cy="1322587"/>
          </a:xfrm>
        </p:spPr>
        <p:txBody>
          <a:bodyPr>
            <a:normAutofit/>
          </a:bodyPr>
          <a:lstStyle/>
          <a:p>
            <a:r>
              <a:rPr lang="en-US" sz="4800" dirty="0" smtClean="0"/>
              <a:t>95</a:t>
            </a:r>
            <a:endParaRPr lang="en-US" sz="2400"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4067990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9236" y="3055218"/>
            <a:ext cx="8679915"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5.	The </a:t>
            </a:r>
            <a:r>
              <a:rPr lang="en-US" altLang="en-US" dirty="0" smtClean="0">
                <a:latin typeface="Arial" panose="020B0604020202020204" pitchFamily="34" charset="0"/>
                <a:ea typeface="Times New Roman" panose="02020603050405020304" pitchFamily="18" charset="0"/>
              </a:rPr>
              <a:t>________ </a:t>
            </a:r>
            <a:r>
              <a:rPr lang="en-US" altLang="en-US" dirty="0">
                <a:latin typeface="Arial" panose="020B0604020202020204" pitchFamily="34" charset="0"/>
                <a:ea typeface="Times New Roman" panose="02020603050405020304" pitchFamily="18" charset="0"/>
              </a:rPr>
              <a:t>Court is the highest court in the land.</a:t>
            </a:r>
            <a:r>
              <a:rPr kumimoji="0" lang="en-US" altLang="en-US" sz="4000" b="0" i="0" u="none" strike="noStrike" cap="none" normalizeH="0" baseline="0" dirty="0" smtClean="0">
                <a:ln>
                  <a:noFill/>
                </a:ln>
                <a:solidFill>
                  <a:schemeClr val="tx1"/>
                </a:solidFill>
                <a:effectLst/>
                <a:latin typeface="Arial" panose="020B0604020202020204" pitchFamily="34" charset="0"/>
              </a:rPr>
              <a:t/>
            </a:r>
            <a:br>
              <a:rPr kumimoji="0" lang="en-US" altLang="en-US" sz="4000" b="0" i="0" u="none" strike="noStrike" cap="none" normalizeH="0" baseline="0" dirty="0" smtClean="0">
                <a:ln>
                  <a:noFill/>
                </a:ln>
                <a:solidFill>
                  <a:schemeClr val="tx1"/>
                </a:solidFill>
                <a:effectLst/>
                <a:latin typeface="Arial" panose="020B0604020202020204" pitchFamily="34" charset="0"/>
              </a:rPr>
            </a:br>
            <a:endParaRPr lang="en-US" dirty="0"/>
          </a:p>
        </p:txBody>
      </p:sp>
      <p:sp>
        <p:nvSpPr>
          <p:cNvPr id="3" name="Subtitle 2"/>
          <p:cNvSpPr>
            <a:spLocks noGrp="1"/>
          </p:cNvSpPr>
          <p:nvPr>
            <p:ph type="subTitle" idx="1"/>
          </p:nvPr>
        </p:nvSpPr>
        <p:spPr>
          <a:xfrm>
            <a:off x="1330029" y="2907890"/>
            <a:ext cx="8673427" cy="1322587"/>
          </a:xfrm>
        </p:spPr>
        <p:txBody>
          <a:bodyPr>
            <a:normAutofit/>
          </a:bodyPr>
          <a:lstStyle/>
          <a:p>
            <a:r>
              <a:rPr lang="en-US" sz="4400" dirty="0" smtClean="0"/>
              <a:t>supreme</a:t>
            </a:r>
            <a:endParaRPr lang="en-US" sz="2000"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401079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3880" y="2952582"/>
            <a:ext cx="8679915"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6.	_______________ jurisdiction is the Supreme Court’s main function.</a:t>
            </a:r>
            <a:r>
              <a:rPr kumimoji="0" lang="en-US" altLang="en-US" sz="4000" b="0" i="0" u="none" strike="noStrike" cap="none" normalizeH="0" baseline="0" dirty="0" smtClean="0">
                <a:ln>
                  <a:noFill/>
                </a:ln>
                <a:solidFill>
                  <a:schemeClr val="tx1"/>
                </a:solidFill>
                <a:effectLst/>
                <a:latin typeface="Arial" panose="020B0604020202020204" pitchFamily="34" charset="0"/>
              </a:rPr>
              <a:t/>
            </a:r>
            <a:br>
              <a:rPr kumimoji="0" lang="en-US" altLang="en-US" sz="4000" b="0" i="0" u="none" strike="noStrike" cap="none" normalizeH="0" baseline="0" dirty="0" smtClean="0">
                <a:ln>
                  <a:noFill/>
                </a:ln>
                <a:solidFill>
                  <a:schemeClr val="tx1"/>
                </a:solidFill>
                <a:effectLst/>
                <a:latin typeface="Arial" panose="020B0604020202020204" pitchFamily="34" charset="0"/>
              </a:rPr>
            </a:br>
            <a:endParaRPr lang="en-US" dirty="0"/>
          </a:p>
        </p:txBody>
      </p:sp>
      <p:sp>
        <p:nvSpPr>
          <p:cNvPr id="3" name="Subtitle 2"/>
          <p:cNvSpPr>
            <a:spLocks noGrp="1"/>
          </p:cNvSpPr>
          <p:nvPr>
            <p:ph type="subTitle" idx="1"/>
          </p:nvPr>
        </p:nvSpPr>
        <p:spPr>
          <a:xfrm>
            <a:off x="2001832" y="2086795"/>
            <a:ext cx="8673427" cy="1322587"/>
          </a:xfrm>
        </p:spPr>
        <p:txBody>
          <a:bodyPr>
            <a:normAutofit/>
          </a:bodyPr>
          <a:lstStyle/>
          <a:p>
            <a:r>
              <a:rPr lang="en-US" sz="4400" dirty="0" smtClean="0"/>
              <a:t>Appellate</a:t>
            </a:r>
            <a:endParaRPr lang="en-US" sz="4400"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5383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1793" y="2290108"/>
            <a:ext cx="8075228"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7.	Federal Courts are arranged in </a:t>
            </a:r>
            <a:r>
              <a:rPr lang="en-US" altLang="en-US" dirty="0" smtClean="0">
                <a:latin typeface="Arial" panose="020B0604020202020204" pitchFamily="34" charset="0"/>
                <a:ea typeface="Times New Roman" panose="02020603050405020304" pitchFamily="18" charset="0"/>
              </a:rPr>
              <a:t>________ </a:t>
            </a:r>
            <a:br>
              <a:rPr lang="en-US" altLang="en-US" dirty="0" smtClean="0">
                <a:latin typeface="Arial" panose="020B0604020202020204" pitchFamily="34" charset="0"/>
                <a:ea typeface="Times New Roman" panose="02020603050405020304" pitchFamily="18" charset="0"/>
              </a:rPr>
            </a:br>
            <a:r>
              <a:rPr lang="en-US" altLang="en-US" dirty="0" smtClean="0">
                <a:latin typeface="Arial" panose="020B0604020202020204" pitchFamily="34" charset="0"/>
                <a:ea typeface="Times New Roman" panose="02020603050405020304" pitchFamily="18" charset="0"/>
              </a:rPr>
              <a:t>steps </a:t>
            </a:r>
            <a:r>
              <a:rPr lang="en-US" altLang="en-US" dirty="0">
                <a:latin typeface="Arial" panose="020B0604020202020204" pitchFamily="34" charset="0"/>
                <a:ea typeface="Times New Roman" panose="02020603050405020304" pitchFamily="18" charset="0"/>
              </a:rPr>
              <a:t>or tiers</a:t>
            </a:r>
            <a:r>
              <a:rPr lang="en-US" altLang="en-US" dirty="0" smtClean="0">
                <a:latin typeface="Arial" panose="020B0604020202020204" pitchFamily="34" charset="0"/>
                <a:ea typeface="Times New Roman" panose="02020603050405020304" pitchFamily="18" charset="0"/>
              </a:rPr>
              <a:t>.</a:t>
            </a:r>
            <a:endParaRPr lang="en-US" dirty="0"/>
          </a:p>
        </p:txBody>
      </p:sp>
      <p:sp>
        <p:nvSpPr>
          <p:cNvPr id="3" name="Subtitle 2"/>
          <p:cNvSpPr>
            <a:spLocks noGrp="1"/>
          </p:cNvSpPr>
          <p:nvPr>
            <p:ph type="subTitle" idx="1"/>
          </p:nvPr>
        </p:nvSpPr>
        <p:spPr>
          <a:xfrm>
            <a:off x="3128972" y="2716250"/>
            <a:ext cx="8673427" cy="1322587"/>
          </a:xfrm>
        </p:spPr>
        <p:txBody>
          <a:bodyPr>
            <a:normAutofit/>
          </a:bodyPr>
          <a:lstStyle/>
          <a:p>
            <a:r>
              <a:rPr lang="en-US" sz="4800" dirty="0" smtClean="0"/>
              <a:t>3</a:t>
            </a:r>
            <a:endParaRPr lang="en-US" sz="4800"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56517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9236" y="2736797"/>
            <a:ext cx="8679915" cy="1748729"/>
          </a:xfrm>
        </p:spPr>
        <p:txBody>
          <a:bodyPr>
            <a:normAutofit fontScale="90000"/>
          </a:bodyPr>
          <a:lstStyle/>
          <a:p>
            <a:r>
              <a:rPr lang="en-US" altLang="en-US" dirty="0">
                <a:latin typeface="Arial" panose="020B0604020202020204" pitchFamily="34" charset="0"/>
                <a:ea typeface="Times New Roman" panose="02020603050405020304" pitchFamily="18" charset="0"/>
              </a:rPr>
              <a:t>8.	</a:t>
            </a:r>
            <a:r>
              <a:rPr lang="en-US" altLang="en-US" dirty="0" smtClean="0">
                <a:latin typeface="Arial" panose="020B0604020202020204" pitchFamily="34" charset="0"/>
                <a:ea typeface="Times New Roman" panose="02020603050405020304" pitchFamily="18" charset="0"/>
              </a:rPr>
              <a:t>_____________ </a:t>
            </a:r>
            <a:r>
              <a:rPr lang="en-US" altLang="en-US" dirty="0">
                <a:latin typeface="Arial" panose="020B0604020202020204" pitchFamily="34" charset="0"/>
                <a:ea typeface="Times New Roman" panose="02020603050405020304" pitchFamily="18" charset="0"/>
              </a:rPr>
              <a:t>jurisdiction is the authority to hear </a:t>
            </a:r>
            <a:r>
              <a:rPr lang="en-US" altLang="en-US" dirty="0" smtClean="0">
                <a:latin typeface="Arial" panose="020B0604020202020204" pitchFamily="34" charset="0"/>
                <a:ea typeface="Times New Roman" panose="02020603050405020304" pitchFamily="18" charset="0"/>
              </a:rPr>
              <a:t/>
            </a:r>
            <a:br>
              <a:rPr lang="en-US" altLang="en-US" dirty="0" smtClean="0">
                <a:latin typeface="Arial" panose="020B0604020202020204" pitchFamily="34" charset="0"/>
                <a:ea typeface="Times New Roman" panose="02020603050405020304" pitchFamily="18" charset="0"/>
              </a:rPr>
            </a:br>
            <a:r>
              <a:rPr lang="en-US" altLang="en-US" dirty="0" smtClean="0">
                <a:latin typeface="Arial" panose="020B0604020202020204" pitchFamily="34" charset="0"/>
                <a:ea typeface="Times New Roman" panose="02020603050405020304" pitchFamily="18" charset="0"/>
              </a:rPr>
              <a:t>cases </a:t>
            </a:r>
            <a:r>
              <a:rPr lang="en-US" altLang="en-US" dirty="0">
                <a:latin typeface="Arial" panose="020B0604020202020204" pitchFamily="34" charset="0"/>
                <a:ea typeface="Times New Roman" panose="02020603050405020304" pitchFamily="18" charset="0"/>
              </a:rPr>
              <a:t>on appeal.</a:t>
            </a:r>
            <a:r>
              <a:rPr kumimoji="0" lang="en-US" altLang="en-US" sz="4000" b="0" i="0" u="none" strike="noStrike" cap="none" normalizeH="0" baseline="0" dirty="0" smtClean="0">
                <a:ln>
                  <a:noFill/>
                </a:ln>
                <a:solidFill>
                  <a:schemeClr val="tx1"/>
                </a:solidFill>
                <a:effectLst/>
                <a:latin typeface="Arial" panose="020B0604020202020204" pitchFamily="34" charset="0"/>
              </a:rPr>
              <a:t/>
            </a:r>
            <a:br>
              <a:rPr kumimoji="0" lang="en-US" altLang="en-US" sz="4000" b="0" i="0" u="none" strike="noStrike" cap="none" normalizeH="0" baseline="0" dirty="0" smtClean="0">
                <a:ln>
                  <a:noFill/>
                </a:ln>
                <a:solidFill>
                  <a:schemeClr val="tx1"/>
                </a:solidFill>
                <a:effectLst/>
                <a:latin typeface="Arial" panose="020B0604020202020204" pitchFamily="34" charset="0"/>
              </a:rPr>
            </a:br>
            <a:endParaRPr lang="en-US" dirty="0"/>
          </a:p>
        </p:txBody>
      </p:sp>
      <p:sp>
        <p:nvSpPr>
          <p:cNvPr id="3" name="Subtitle 2"/>
          <p:cNvSpPr>
            <a:spLocks noGrp="1"/>
          </p:cNvSpPr>
          <p:nvPr>
            <p:ph type="subTitle" idx="1"/>
          </p:nvPr>
        </p:nvSpPr>
        <p:spPr>
          <a:xfrm>
            <a:off x="720695" y="1898221"/>
            <a:ext cx="8673427" cy="1322587"/>
          </a:xfrm>
        </p:spPr>
        <p:txBody>
          <a:bodyPr>
            <a:normAutofit/>
          </a:bodyPr>
          <a:lstStyle/>
          <a:p>
            <a:r>
              <a:rPr lang="en-US" sz="4400" dirty="0" smtClean="0"/>
              <a:t>appellate</a:t>
            </a:r>
            <a:endParaRPr lang="en-US" sz="2400" dirty="0"/>
          </a:p>
        </p:txBody>
      </p:sp>
      <p:pic>
        <p:nvPicPr>
          <p:cNvPr id="4" name="Picture 3" descr="Justice still lives. It’s found a new home – in Europ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92" y="5038344"/>
            <a:ext cx="1052249" cy="1133856"/>
          </a:xfrm>
          <a:prstGeom prst="rect">
            <a:avLst/>
          </a:prstGeom>
        </p:spPr>
      </p:pic>
    </p:spTree>
    <p:extLst>
      <p:ext uri="{BB962C8B-B14F-4D97-AF65-F5344CB8AC3E}">
        <p14:creationId xmlns:p14="http://schemas.microsoft.com/office/powerpoint/2010/main" val="3676517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tla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1D2BA6EF5EBE4D8FE56C3D7FFA7028" ma:contentTypeVersion="29" ma:contentTypeDescription="Create a new document." ma:contentTypeScope="" ma:versionID="2294a72c43e581c27e6ae77c0e72a3fe">
  <xsd:schema xmlns:xsd="http://www.w3.org/2001/XMLSchema" xmlns:xs="http://www.w3.org/2001/XMLSchema" xmlns:p="http://schemas.microsoft.com/office/2006/metadata/properties" xmlns:ns3="968dbe4d-483c-4bd7-8c7b-287a3305d3b6" xmlns:ns4="d2816622-cc35-45ff-b38d-8694946a657f" targetNamespace="http://schemas.microsoft.com/office/2006/metadata/properties" ma:root="true" ma:fieldsID="addf551c11476f017bc0910d02014912" ns3:_="" ns4:_="">
    <xsd:import namespace="968dbe4d-483c-4bd7-8c7b-287a3305d3b6"/>
    <xsd:import namespace="d2816622-cc35-45ff-b38d-8694946a657f"/>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AutoTags" minOccurs="0"/>
                <xsd:element ref="ns4:MediaServiceDateTaken" minOccurs="0"/>
                <xsd:element ref="ns4:MediaServiceLocation" minOccurs="0"/>
                <xsd:element ref="ns4:TeamsChannelId" minOccurs="0"/>
                <xsd:element ref="ns4:MediaServiceOCR"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8dbe4d-483c-4bd7-8c7b-287a3305d3b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816622-cc35-45ff-b38d-8694946a657f"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Templates" ma:index="15" nillable="true" ma:displayName="Templates" ma:internalName="Templates">
      <xsd:simpleType>
        <xsd:restriction base="dms:Note">
          <xsd:maxLength value="255"/>
        </xsd:restriction>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chers" ma:index="1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1" nillable="true" ma:displayName="Invited Teachers" ma:internalName="Invited_Teachers">
      <xsd:simpleType>
        <xsd:restriction base="dms:Note">
          <xsd:maxLength value="255"/>
        </xsd:restriction>
      </xsd:simpleType>
    </xsd:element>
    <xsd:element name="Invited_Students" ma:index="22" nillable="true" ma:displayName="Invited Students" ma:internalName="Invited_Students">
      <xsd:simpleType>
        <xsd:restriction base="dms:Note">
          <xsd:maxLength value="255"/>
        </xsd:restriction>
      </xsd:simpleType>
    </xsd:element>
    <xsd:element name="Self_Registration_Enabled" ma:index="23" nillable="true" ma:displayName="Self Registration Enabled" ma:internalName="Self_Registration_Enabled">
      <xsd:simpleType>
        <xsd:restriction base="dms:Boolean"/>
      </xsd:simpleType>
    </xsd:element>
    <xsd:element name="Has_Teacher_Only_SectionGroup" ma:index="24" nillable="true" ma:displayName="Has Teacher Only SectionGroup" ma:internalName="Has_Teacher_Only_SectionGroup">
      <xsd:simpleType>
        <xsd:restriction base="dms:Boolean"/>
      </xsd:simpleType>
    </xsd:element>
    <xsd:element name="Is_Collaboration_Space_Locked" ma:index="25" nillable="true" ma:displayName="Is Collaboration Space Locked" ma:internalName="Is_Collaboration_Space_Locked">
      <xsd:simpleType>
        <xsd:restriction base="dms:Boolean"/>
      </xsd:simpleType>
    </xsd:element>
    <xsd:element name="MediaServiceMetadata" ma:index="26" nillable="true" ma:displayName="MediaServiceMetadata" ma:description="" ma:hidden="true" ma:internalName="MediaServiceMetadata" ma:readOnly="true">
      <xsd:simpleType>
        <xsd:restriction base="dms:Note"/>
      </xsd:simpleType>
    </xsd:element>
    <xsd:element name="MediaServiceFastMetadata" ma:index="27" nillable="true" ma:displayName="MediaServiceFastMetadata" ma:description="" ma:hidden="true" ma:internalName="MediaServiceFastMetadata" ma:readOnly="true">
      <xsd:simpleType>
        <xsd:restriction base="dms:Note"/>
      </xsd:simpleType>
    </xsd:element>
    <xsd:element name="MediaServiceAutoTags" ma:index="28" nillable="true" ma:displayName="MediaServiceAutoTags" ma:description="" ma:internalName="MediaServiceAutoTags" ma:readOnly="true">
      <xsd:simpleType>
        <xsd:restriction base="dms:Text"/>
      </xsd:simpleType>
    </xsd:element>
    <xsd:element name="MediaServiceDateTaken" ma:index="29" nillable="true" ma:displayName="MediaServiceDateTaken" ma:description="" ma:hidden="true" ma:internalName="MediaServiceDateTaken" ma:readOnly="true">
      <xsd:simpleType>
        <xsd:restriction base="dms:Text"/>
      </xsd:simpleType>
    </xsd:element>
    <xsd:element name="MediaServiceLocation" ma:index="30" nillable="true" ma:displayName="MediaServiceLocation" ma:description="" ma:internalName="MediaServiceLocation" ma:readOnly="true">
      <xsd:simpleType>
        <xsd:restriction base="dms:Text"/>
      </xsd:simpleType>
    </xsd:element>
    <xsd:element name="TeamsChannelId" ma:index="31" nillable="true" ma:displayName="Teams Channel Id" ma:internalName="TeamsChannelId">
      <xsd:simpleType>
        <xsd:restriction base="dms:Text"/>
      </xsd:simpleType>
    </xsd:element>
    <xsd:element name="MediaServiceOCR" ma:index="32" nillable="true" ma:displayName="MediaServiceOCR" ma:internalName="MediaServiceOCR" ma:readOnly="true">
      <xsd:simpleType>
        <xsd:restriction base="dms:Note">
          <xsd:maxLength value="255"/>
        </xsd:restriction>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AutoKeyPoints" ma:index="35" nillable="true" ma:displayName="MediaServiceAutoKeyPoints" ma:hidden="true" ma:internalName="MediaServiceAutoKeyPoints" ma:readOnly="true">
      <xsd:simpleType>
        <xsd:restriction base="dms:Note"/>
      </xsd:simpleType>
    </xsd:element>
    <xsd:element name="MediaServiceKeyPoints" ma:index="3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mplates xmlns="d2816622-cc35-45ff-b38d-8694946a657f" xsi:nil="true"/>
    <AppVersion xmlns="d2816622-cc35-45ff-b38d-8694946a657f" xsi:nil="true"/>
    <DefaultSectionNames xmlns="d2816622-cc35-45ff-b38d-8694946a657f" xsi:nil="true"/>
    <Is_Collaboration_Space_Locked xmlns="d2816622-cc35-45ff-b38d-8694946a657f" xsi:nil="true"/>
    <Self_Registration_Enabled xmlns="d2816622-cc35-45ff-b38d-8694946a657f" xsi:nil="true"/>
    <FolderType xmlns="d2816622-cc35-45ff-b38d-8694946a657f" xsi:nil="true"/>
    <Students xmlns="d2816622-cc35-45ff-b38d-8694946a657f">
      <UserInfo>
        <DisplayName/>
        <AccountId xsi:nil="true"/>
        <AccountType/>
      </UserInfo>
    </Students>
    <Student_Groups xmlns="d2816622-cc35-45ff-b38d-8694946a657f">
      <UserInfo>
        <DisplayName/>
        <AccountId xsi:nil="true"/>
        <AccountType/>
      </UserInfo>
    </Student_Groups>
    <Invited_Students xmlns="d2816622-cc35-45ff-b38d-8694946a657f" xsi:nil="true"/>
    <Has_Teacher_Only_SectionGroup xmlns="d2816622-cc35-45ff-b38d-8694946a657f" xsi:nil="true"/>
    <Owner xmlns="d2816622-cc35-45ff-b38d-8694946a657f">
      <UserInfo>
        <DisplayName/>
        <AccountId xsi:nil="true"/>
        <AccountType/>
      </UserInfo>
    </Owner>
    <Teachers xmlns="d2816622-cc35-45ff-b38d-8694946a657f">
      <UserInfo>
        <DisplayName/>
        <AccountId xsi:nil="true"/>
        <AccountType/>
      </UserInfo>
    </Teachers>
    <Invited_Teachers xmlns="d2816622-cc35-45ff-b38d-8694946a657f" xsi:nil="true"/>
    <NotebookType xmlns="d2816622-cc35-45ff-b38d-8694946a657f" xsi:nil="true"/>
    <CultureName xmlns="d2816622-cc35-45ff-b38d-8694946a657f" xsi:nil="true"/>
    <TeamsChannelId xmlns="d2816622-cc35-45ff-b38d-8694946a657f" xsi:nil="true"/>
  </documentManagement>
</p:properties>
</file>

<file path=customXml/itemProps1.xml><?xml version="1.0" encoding="utf-8"?>
<ds:datastoreItem xmlns:ds="http://schemas.openxmlformats.org/officeDocument/2006/customXml" ds:itemID="{2462EBD3-AACC-4C7E-8F78-80821B02A7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8dbe4d-483c-4bd7-8c7b-287a3305d3b6"/>
    <ds:schemaRef ds:uri="d2816622-cc35-45ff-b38d-8694946a65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9B133E-327E-48E0-9185-0A7B550A780F}">
  <ds:schemaRefs>
    <ds:schemaRef ds:uri="http://schemas.microsoft.com/sharepoint/v3/contenttype/forms"/>
  </ds:schemaRefs>
</ds:datastoreItem>
</file>

<file path=customXml/itemProps3.xml><?xml version="1.0" encoding="utf-8"?>
<ds:datastoreItem xmlns:ds="http://schemas.openxmlformats.org/officeDocument/2006/customXml" ds:itemID="{9CE10CBE-F990-48BD-8D4A-2A4C68C22675}">
  <ds:schemaRefs>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d2816622-cc35-45ff-b38d-8694946a657f"/>
    <ds:schemaRef ds:uri="968dbe4d-483c-4bd7-8c7b-287a3305d3b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Atlas</Template>
  <TotalTime>232</TotalTime>
  <Words>910</Words>
  <Application>Microsoft Office PowerPoint</Application>
  <PresentationFormat>Widescreen</PresentationFormat>
  <Paragraphs>95</Paragraphs>
  <Slides>41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 Light</vt:lpstr>
      <vt:lpstr>Rockwell</vt:lpstr>
      <vt:lpstr>Times New Roman</vt:lpstr>
      <vt:lpstr>Wingdings</vt:lpstr>
      <vt:lpstr>Atlas</vt:lpstr>
      <vt:lpstr>Ch. 5 Law Test Review</vt:lpstr>
      <vt:lpstr>1.  Jurisdiction is the power and  __________ given to a court  to hear a case and  to make a judgment. </vt:lpstr>
      <vt:lpstr>2.   Admiralty pertains to the _____________. </vt:lpstr>
      <vt:lpstr>3. The Court of Appeals has _____________ jurisdiction. </vt:lpstr>
      <vt:lpstr>4. There are approximately ______ District Courts in the United States. </vt:lpstr>
      <vt:lpstr>5. The ________ Court is the highest court in the land. </vt:lpstr>
      <vt:lpstr>6. _______________ jurisdiction is the Supreme Court’s main function. </vt:lpstr>
      <vt:lpstr>7. Federal Courts are arranged in ________  steps or tiers.</vt:lpstr>
      <vt:lpstr>8. _____________ jurisdiction is the authority to hear  cases on appeal. </vt:lpstr>
      <vt:lpstr>9. Each state has a minimum of ________ District Court(s).</vt:lpstr>
      <vt:lpstr>10. The _______________ Court has both appellate  and original jurisdiction. </vt:lpstr>
      <vt:lpstr>11. Most Court of Appeals Cases have _______ Judges.</vt:lpstr>
      <vt:lpstr>12. ___________ US Courts only have jurisdiction in specialized kinds of cases. </vt:lpstr>
      <vt:lpstr>13. District Courts have ____________  jurisdiction. </vt:lpstr>
      <vt:lpstr>14/15 Only questions of _________ can be raised, not questions of _________ under the Court of Appeals. </vt:lpstr>
      <vt:lpstr>PowerPoint Presentation</vt:lpstr>
      <vt:lpstr>Intermediate courts are  also called</vt:lpstr>
      <vt:lpstr>Actions involving more than $50,000 between citizens of different states are known as _______________________ cases.</vt:lpstr>
      <vt:lpstr>Courts that hear cases concerning young people are ________ courts.</vt:lpstr>
      <vt:lpstr>Because the U.S. courts of appeals have authority to hear appeals from lower courts, we say they have ______________________.</vt:lpstr>
      <vt:lpstr>Because their authority extends only  to minor matters, local courts are called courts of _________________.</vt:lpstr>
      <vt:lpstr>The power and authority given to a court to hear a case and to make a judgment is called _____________.</vt:lpstr>
      <vt:lpstr>Trial courts that handle cases involving major crimes and large amounts of money are called courts of ___________________.</vt:lpstr>
      <vt:lpstr>______________ courts hear  civil cases involving a limited amount of money.</vt:lpstr>
      <vt:lpstr>Courts that are between the lower courts and the highest court are called __________________ .</vt:lpstr>
      <vt:lpstr>A court that has authority  to try a case the first time it is heard is known as a court of _____________________.</vt:lpstr>
      <vt:lpstr>The federal court system derives its power from </vt:lpstr>
      <vt:lpstr>Local courts are courts of</vt:lpstr>
      <vt:lpstr>Intermediate courts  hear appeals on </vt:lpstr>
      <vt:lpstr>The function of the highest court is to make the final determination</vt:lpstr>
      <vt:lpstr>The US Supreme Court has</vt:lpstr>
      <vt:lpstr>The ___________ courts have jurisdiction over admiralty and bankruptcy cases.</vt:lpstr>
      <vt:lpstr>Most US Court of appeal cases are decided by a panel of ___ judges.</vt:lpstr>
      <vt:lpstr>The US Supreme Court  ______ decide which cases  it will hear from the lower courts.</vt:lpstr>
      <vt:lpstr>The _____________________  are the major trial  courts in each state.</vt:lpstr>
      <vt:lpstr>Jurisdiction of ___________  is set by state statute.</vt:lpstr>
      <vt:lpstr>Carter Newton, a resident of Indiana, was arrested for speeding while driving in Kentucky.  When brought before the local traffic court, he claimed that the court had no jurisdiction over him since he was an out-of-state resident.  Is his contention correct?</vt:lpstr>
      <vt:lpstr>Susan Bond and Bob Cox were residents of the same large city.  Bond contended that she could sue Cox in appellate court to collect $75 owed to her by Cox.  Is Bond correct?</vt:lpstr>
      <vt:lpstr>Anita Lawson has a civil case coming up at the local justice of the peace court.  Bonnie Knox told Anita that she would see her in court because her criminal case was being tried in the same court on the same day.  Lawson did not believe Knox because she thinks that justice of the peace courts do not hear both criminal and civil cases.  Is Lawson correct?</vt:lpstr>
      <vt:lpstr>Carmella Martinez, who owns a dress shop, is about to go into bankruptcy.  She had heard that she could do this by filing some papers in court.  She took her books, showing how much she is in debt, to the municipal court.  Will that court accept her bankruptcy claim?</vt:lpstr>
      <vt:lpstr>Paul Blackmore was 16 years and 10 months old when he and some older friends broke into a supermarket at night and stole an automatic teller machine.  He was arrested for the crime when he was 18 years old.  Will his case be heard in juvenile court?</vt:lpstr>
    </vt:vector>
  </TitlesOfParts>
  <Company>Fillmore 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Jurisdiction is the power and ___________________ given to a court to hear a case and  to make a judgment.</dc:title>
  <dc:creator>Ellsworth, Tricia</dc:creator>
  <cp:lastModifiedBy>Ellsworth, Tricia</cp:lastModifiedBy>
  <cp:revision>79</cp:revision>
  <dcterms:created xsi:type="dcterms:W3CDTF">2019-01-18T14:18:33Z</dcterms:created>
  <dcterms:modified xsi:type="dcterms:W3CDTF">2020-02-06T18:16:20Z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0x0101008B1D2BA6EF5EBE4D8FE56C3D7FFA7028</vt:lpwstr>
  </property>
</Properties>
</file>